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9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8" r:id="rId3"/>
    <p:sldId id="275" r:id="rId4"/>
    <p:sldId id="273" r:id="rId5"/>
    <p:sldId id="276" r:id="rId6"/>
    <p:sldId id="259" r:id="rId7"/>
    <p:sldId id="268" r:id="rId8"/>
    <p:sldId id="274" r:id="rId9"/>
    <p:sldId id="272" r:id="rId10"/>
    <p:sldId id="277" r:id="rId11"/>
    <p:sldId id="279" r:id="rId12"/>
    <p:sldId id="267" r:id="rId13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1A5A22-0526-0847-A248-1A5527C9F779}" v="121" dt="2020-01-21T00:43:35.8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31"/>
    <p:restoredTop sz="96228"/>
  </p:normalViewPr>
  <p:slideViewPr>
    <p:cSldViewPr snapToGrid="0" snapToObjects="1">
      <p:cViewPr varScale="1">
        <p:scale>
          <a:sx n="163" d="100"/>
          <a:sy n="163" d="100"/>
        </p:scale>
        <p:origin x="3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ash Levy" userId="0f662538-7453-45f3-952a-fc9f1a7c515e" providerId="ADAL" clId="{614A040B-4AD7-C945-8144-A4815680C192}"/>
    <pc:docChg chg="modSld">
      <pc:chgData name="Akash Levy" userId="0f662538-7453-45f3-952a-fc9f1a7c515e" providerId="ADAL" clId="{614A040B-4AD7-C945-8144-A4815680C192}" dt="2020-01-22T00:09:01.208" v="0" actId="729"/>
      <pc:docMkLst>
        <pc:docMk/>
      </pc:docMkLst>
      <pc:sldChg chg="mod modShow">
        <pc:chgData name="Akash Levy" userId="0f662538-7453-45f3-952a-fc9f1a7c515e" providerId="ADAL" clId="{614A040B-4AD7-C945-8144-A4815680C192}" dt="2020-01-22T00:09:01.208" v="0" actId="729"/>
        <pc:sldMkLst>
          <pc:docMk/>
          <pc:sldMk cId="1646430329" sldId="279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ewdesignfile.com/post_server-folder-icon_308852/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7.jpg"/><Relationship Id="rId2" Type="http://schemas.openxmlformats.org/officeDocument/2006/relationships/hyperlink" Target="http://www.publicdomainpictures.net/view-image.php?image=75290&amp;picture=microscope-silhouette-clipart" TargetMode="External"/><Relationship Id="rId1" Type="http://schemas.openxmlformats.org/officeDocument/2006/relationships/image" Target="../media/image4.jpg"/><Relationship Id="rId6" Type="http://schemas.openxmlformats.org/officeDocument/2006/relationships/hyperlink" Target="http://webdental.wordpress.com/2010/11/22/encuesta-online/" TargetMode="External"/><Relationship Id="rId5" Type="http://schemas.openxmlformats.org/officeDocument/2006/relationships/image" Target="../media/image6.jpg"/><Relationship Id="rId4" Type="http://schemas.openxmlformats.org/officeDocument/2006/relationships/hyperlink" Target="https://en.wikipedia.org/wiki/Mathematical_optimization" TargetMode="External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ewdesignfile.com/post_server-folder-icon_308852/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7.jpg"/><Relationship Id="rId2" Type="http://schemas.openxmlformats.org/officeDocument/2006/relationships/hyperlink" Target="http://www.publicdomainpictures.net/view-image.php?image=75290&amp;picture=microscope-silhouette-clipart" TargetMode="External"/><Relationship Id="rId1" Type="http://schemas.openxmlformats.org/officeDocument/2006/relationships/image" Target="../media/image4.jpg"/><Relationship Id="rId6" Type="http://schemas.openxmlformats.org/officeDocument/2006/relationships/hyperlink" Target="http://webdental.wordpress.com/2010/11/22/encuesta-online/" TargetMode="External"/><Relationship Id="rId5" Type="http://schemas.openxmlformats.org/officeDocument/2006/relationships/image" Target="../media/image6.jpg"/><Relationship Id="rId4" Type="http://schemas.openxmlformats.org/officeDocument/2006/relationships/hyperlink" Target="https://en.wikipedia.org/wiki/Mathematical_optimization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DCD96B-1CB4-4444-9BDD-6D4474ABA551}" type="doc">
      <dgm:prSet loTypeId="urn:microsoft.com/office/officeart/2005/8/layout/p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448896-0B61-0443-B1D8-E5A262958848}">
      <dgm:prSet phldrT="[Text]"/>
      <dgm:spPr/>
      <dgm:t>
        <a:bodyPr/>
        <a:lstStyle/>
        <a:p>
          <a:r>
            <a:rPr lang="en-US" dirty="0"/>
            <a:t>Process Flow Development</a:t>
          </a:r>
        </a:p>
      </dgm:t>
    </dgm:pt>
    <dgm:pt modelId="{5BEFCD79-4B81-7049-A189-669EB4F49BE9}" type="parTrans" cxnId="{476E66C6-ECB6-EF42-90F4-53E8B7E80CB8}">
      <dgm:prSet/>
      <dgm:spPr/>
      <dgm:t>
        <a:bodyPr/>
        <a:lstStyle/>
        <a:p>
          <a:endParaRPr lang="en-US"/>
        </a:p>
      </dgm:t>
    </dgm:pt>
    <dgm:pt modelId="{17DB2A41-CD4D-3E49-B265-550BA5CA89CF}" type="sibTrans" cxnId="{476E66C6-ECB6-EF42-90F4-53E8B7E80CB8}">
      <dgm:prSet/>
      <dgm:spPr/>
      <dgm:t>
        <a:bodyPr/>
        <a:lstStyle/>
        <a:p>
          <a:endParaRPr lang="en-US"/>
        </a:p>
      </dgm:t>
    </dgm:pt>
    <dgm:pt modelId="{40661738-36FB-D94B-9B6F-9D0708EA0D02}">
      <dgm:prSet phldrT="[Text]"/>
      <dgm:spPr/>
      <dgm:t>
        <a:bodyPr/>
        <a:lstStyle/>
        <a:p>
          <a:r>
            <a:rPr lang="en-US" dirty="0"/>
            <a:t>Parameter Optimization</a:t>
          </a:r>
        </a:p>
      </dgm:t>
    </dgm:pt>
    <dgm:pt modelId="{D2E814DB-BE8C-D347-A772-A0451F2B3B34}" type="parTrans" cxnId="{471212F5-8FE3-2F49-A663-E6CE52F819BF}">
      <dgm:prSet/>
      <dgm:spPr/>
      <dgm:t>
        <a:bodyPr/>
        <a:lstStyle/>
        <a:p>
          <a:endParaRPr lang="en-US"/>
        </a:p>
      </dgm:t>
    </dgm:pt>
    <dgm:pt modelId="{1CE02477-9B7B-F649-ADBD-24BEFB61A198}" type="sibTrans" cxnId="{471212F5-8FE3-2F49-A663-E6CE52F819BF}">
      <dgm:prSet/>
      <dgm:spPr/>
      <dgm:t>
        <a:bodyPr/>
        <a:lstStyle/>
        <a:p>
          <a:endParaRPr lang="en-US"/>
        </a:p>
      </dgm:t>
    </dgm:pt>
    <dgm:pt modelId="{CD845EFB-8AA4-3F4E-9AF0-2ED675825E38}">
      <dgm:prSet phldrT="[Text]"/>
      <dgm:spPr/>
      <dgm:t>
        <a:bodyPr/>
        <a:lstStyle/>
        <a:p>
          <a:r>
            <a:rPr lang="en-US" dirty="0"/>
            <a:t>Comprehensive Documentation</a:t>
          </a:r>
        </a:p>
      </dgm:t>
    </dgm:pt>
    <dgm:pt modelId="{5CA2FA12-DF8D-A245-A02E-FD906E1D62AF}" type="parTrans" cxnId="{6BD62400-71BE-A440-8D2A-4F87D7C40E68}">
      <dgm:prSet/>
      <dgm:spPr/>
      <dgm:t>
        <a:bodyPr/>
        <a:lstStyle/>
        <a:p>
          <a:endParaRPr lang="en-US"/>
        </a:p>
      </dgm:t>
    </dgm:pt>
    <dgm:pt modelId="{5EF0DA96-6C32-BD49-A530-9BE3E42B24E1}" type="sibTrans" cxnId="{6BD62400-71BE-A440-8D2A-4F87D7C40E68}">
      <dgm:prSet/>
      <dgm:spPr/>
      <dgm:t>
        <a:bodyPr/>
        <a:lstStyle/>
        <a:p>
          <a:endParaRPr lang="en-US"/>
        </a:p>
      </dgm:t>
    </dgm:pt>
    <dgm:pt modelId="{CD1986FB-3A63-B74E-9F00-5F3C6D2DB2E2}">
      <dgm:prSet phldrT="[Text]"/>
      <dgm:spPr/>
      <dgm:t>
        <a:bodyPr/>
        <a:lstStyle/>
        <a:p>
          <a:r>
            <a:rPr lang="en-US" dirty="0"/>
            <a:t>SNF Database</a:t>
          </a:r>
        </a:p>
      </dgm:t>
    </dgm:pt>
    <dgm:pt modelId="{261465E0-D5EA-EB4E-B93D-95D674C374E8}" type="parTrans" cxnId="{06022033-0BAD-6F48-8B44-9BF542CFCC3B}">
      <dgm:prSet/>
      <dgm:spPr/>
      <dgm:t>
        <a:bodyPr/>
        <a:lstStyle/>
        <a:p>
          <a:endParaRPr lang="en-US"/>
        </a:p>
      </dgm:t>
    </dgm:pt>
    <dgm:pt modelId="{58C6D613-0C32-894A-B3C6-CABA6C33A37B}" type="sibTrans" cxnId="{06022033-0BAD-6F48-8B44-9BF542CFCC3B}">
      <dgm:prSet/>
      <dgm:spPr/>
      <dgm:t>
        <a:bodyPr/>
        <a:lstStyle/>
        <a:p>
          <a:endParaRPr lang="en-US"/>
        </a:p>
      </dgm:t>
    </dgm:pt>
    <dgm:pt modelId="{1397A005-5C7D-0647-BA66-D67C5F1206B0}" type="pres">
      <dgm:prSet presAssocID="{B9DCD96B-1CB4-4444-9BDD-6D4474ABA551}" presName="Name0" presStyleCnt="0">
        <dgm:presLayoutVars>
          <dgm:dir/>
          <dgm:resizeHandles val="exact"/>
        </dgm:presLayoutVars>
      </dgm:prSet>
      <dgm:spPr/>
    </dgm:pt>
    <dgm:pt modelId="{2445338B-8DBD-9D45-9A72-72BD0DB2AFAF}" type="pres">
      <dgm:prSet presAssocID="{9E448896-0B61-0443-B1D8-E5A262958848}" presName="compNode" presStyleCnt="0"/>
      <dgm:spPr/>
    </dgm:pt>
    <dgm:pt modelId="{E133D9AA-71F9-0147-AD58-CCAF90C68E16}" type="pres">
      <dgm:prSet presAssocID="{9E448896-0B61-0443-B1D8-E5A262958848}" presName="pict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Microscope Silhouette Clipart Free Stock Photo - Public Domain Pictures"/>
        </a:ext>
      </dgm:extLst>
    </dgm:pt>
    <dgm:pt modelId="{30C46069-8FC7-504E-A21A-059FB43AB1CD}" type="pres">
      <dgm:prSet presAssocID="{9E448896-0B61-0443-B1D8-E5A262958848}" presName="textRect" presStyleLbl="revTx" presStyleIdx="0" presStyleCnt="4">
        <dgm:presLayoutVars>
          <dgm:bulletEnabled val="1"/>
        </dgm:presLayoutVars>
      </dgm:prSet>
      <dgm:spPr/>
    </dgm:pt>
    <dgm:pt modelId="{EE33C8C4-29E0-E04A-86CB-52961919F216}" type="pres">
      <dgm:prSet presAssocID="{17DB2A41-CD4D-3E49-B265-550BA5CA89CF}" presName="sibTrans" presStyleLbl="sibTrans2D1" presStyleIdx="0" presStyleCnt="0"/>
      <dgm:spPr/>
    </dgm:pt>
    <dgm:pt modelId="{29E05418-AD29-6443-A8F0-ABC44AF07DF9}" type="pres">
      <dgm:prSet presAssocID="{40661738-36FB-D94B-9B6F-9D0708EA0D02}" presName="compNode" presStyleCnt="0"/>
      <dgm:spPr/>
    </dgm:pt>
    <dgm:pt modelId="{CE34268B-B165-DE4F-B33C-B07C9FF19B52}" type="pres">
      <dgm:prSet presAssocID="{40661738-36FB-D94B-9B6F-9D0708EA0D02}" presName="pictRect" presStyleLbl="node1" presStyleIdx="1" presStyleCnt="4"/>
      <dgm:spPr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8000" b="-8000"/>
          </a:stretch>
        </a:blipFill>
      </dgm:spPr>
      <dgm:extLst>
        <a:ext uri="{E40237B7-FDA0-4F09-8148-C483321AD2D9}">
          <dgm14:cNvPr xmlns:dgm14="http://schemas.microsoft.com/office/drawing/2010/diagram" id="0" name="" descr="Mathematical optimization - Wikipedia"/>
        </a:ext>
      </dgm:extLst>
    </dgm:pt>
    <dgm:pt modelId="{D77A0679-BF88-054E-A008-D4B8A9A1B24B}" type="pres">
      <dgm:prSet presAssocID="{40661738-36FB-D94B-9B6F-9D0708EA0D02}" presName="textRect" presStyleLbl="revTx" presStyleIdx="1" presStyleCnt="4">
        <dgm:presLayoutVars>
          <dgm:bulletEnabled val="1"/>
        </dgm:presLayoutVars>
      </dgm:prSet>
      <dgm:spPr/>
    </dgm:pt>
    <dgm:pt modelId="{AC618CC3-DC1B-A64C-A2CF-1E1AAB679EC5}" type="pres">
      <dgm:prSet presAssocID="{1CE02477-9B7B-F649-ADBD-24BEFB61A198}" presName="sibTrans" presStyleLbl="sibTrans2D1" presStyleIdx="0" presStyleCnt="0"/>
      <dgm:spPr/>
    </dgm:pt>
    <dgm:pt modelId="{F9756F67-DD2D-1A47-B757-D89A7FAED93B}" type="pres">
      <dgm:prSet presAssocID="{CD845EFB-8AA4-3F4E-9AF0-2ED675825E38}" presName="compNode" presStyleCnt="0"/>
      <dgm:spPr/>
    </dgm:pt>
    <dgm:pt modelId="{ABF62374-3728-8343-9B22-97E0F2C70C8C}" type="pres">
      <dgm:prSet presAssocID="{CD845EFB-8AA4-3F4E-9AF0-2ED675825E38}" presName="pictRect" presStyleLbl="node1" presStyleIdx="2" presStyleCnt="4"/>
      <dgm:spPr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2000" r="-2000"/>
          </a:stretch>
        </a:blipFill>
      </dgm:spPr>
      <dgm:extLst>
        <a:ext uri="{E40237B7-FDA0-4F09-8148-C483321AD2D9}">
          <dgm14:cNvPr xmlns:dgm14="http://schemas.microsoft.com/office/drawing/2010/diagram" id="0" name="" descr="Encuesta Online | webdental.cl | Portal Odontologico | Comunidad de Odontologia | Odontologia ..."/>
        </a:ext>
      </dgm:extLst>
    </dgm:pt>
    <dgm:pt modelId="{6156EC48-A256-7640-9EF1-D08320430EF6}" type="pres">
      <dgm:prSet presAssocID="{CD845EFB-8AA4-3F4E-9AF0-2ED675825E38}" presName="textRect" presStyleLbl="revTx" presStyleIdx="2" presStyleCnt="4">
        <dgm:presLayoutVars>
          <dgm:bulletEnabled val="1"/>
        </dgm:presLayoutVars>
      </dgm:prSet>
      <dgm:spPr/>
    </dgm:pt>
    <dgm:pt modelId="{0822B314-165B-D244-BF84-A2CE2410C48D}" type="pres">
      <dgm:prSet presAssocID="{5EF0DA96-6C32-BD49-A530-9BE3E42B24E1}" presName="sibTrans" presStyleLbl="sibTrans2D1" presStyleIdx="0" presStyleCnt="0"/>
      <dgm:spPr/>
    </dgm:pt>
    <dgm:pt modelId="{43A191D8-2343-614A-A41A-53A622A4C96D}" type="pres">
      <dgm:prSet presAssocID="{CD1986FB-3A63-B74E-9F00-5F3C6D2DB2E2}" presName="compNode" presStyleCnt="0"/>
      <dgm:spPr/>
    </dgm:pt>
    <dgm:pt modelId="{AFF656E9-4740-9349-AAFE-13DF5C6B7CDD}" type="pres">
      <dgm:prSet presAssocID="{CD1986FB-3A63-B74E-9F00-5F3C6D2DB2E2}" presName="pictRect" presStyleLbl="node1" presStyleIdx="3" presStyleCnt="4" custLinFactNeighborY="6314"/>
      <dgm:spPr>
        <a:blipFill>
          <a:blip xmlns:r="http://schemas.openxmlformats.org/officeDocument/2006/relationships"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 t="-8000" b="-8000"/>
          </a:stretch>
        </a:blipFill>
      </dgm:spPr>
      <dgm:extLst>
        <a:ext uri="{E40237B7-FDA0-4F09-8148-C483321AD2D9}">
          <dgm14:cNvPr xmlns:dgm14="http://schemas.microsoft.com/office/drawing/2010/diagram" id="0" name="" descr="10 Server Folder Icon Images - Download File Server Icon, Server Icon Vector and Wood Folder ..."/>
        </a:ext>
      </dgm:extLst>
    </dgm:pt>
    <dgm:pt modelId="{60709805-8A73-224B-9856-91CEA0C99D7B}" type="pres">
      <dgm:prSet presAssocID="{CD1986FB-3A63-B74E-9F00-5F3C6D2DB2E2}" presName="textRect" presStyleLbl="revTx" presStyleIdx="3" presStyleCnt="4" custScaleX="80394">
        <dgm:presLayoutVars>
          <dgm:bulletEnabled val="1"/>
        </dgm:presLayoutVars>
      </dgm:prSet>
      <dgm:spPr/>
    </dgm:pt>
  </dgm:ptLst>
  <dgm:cxnLst>
    <dgm:cxn modelId="{6BD62400-71BE-A440-8D2A-4F87D7C40E68}" srcId="{B9DCD96B-1CB4-4444-9BDD-6D4474ABA551}" destId="{CD845EFB-8AA4-3F4E-9AF0-2ED675825E38}" srcOrd="2" destOrd="0" parTransId="{5CA2FA12-DF8D-A245-A02E-FD906E1D62AF}" sibTransId="{5EF0DA96-6C32-BD49-A530-9BE3E42B24E1}"/>
    <dgm:cxn modelId="{19BA6004-50F7-F94A-86BD-64407F8DB37C}" type="presOf" srcId="{1CE02477-9B7B-F649-ADBD-24BEFB61A198}" destId="{AC618CC3-DC1B-A64C-A2CF-1E1AAB679EC5}" srcOrd="0" destOrd="0" presId="urn:microsoft.com/office/officeart/2005/8/layout/pList1"/>
    <dgm:cxn modelId="{06022033-0BAD-6F48-8B44-9BF542CFCC3B}" srcId="{B9DCD96B-1CB4-4444-9BDD-6D4474ABA551}" destId="{CD1986FB-3A63-B74E-9F00-5F3C6D2DB2E2}" srcOrd="3" destOrd="0" parTransId="{261465E0-D5EA-EB4E-B93D-95D674C374E8}" sibTransId="{58C6D613-0C32-894A-B3C6-CABA6C33A37B}"/>
    <dgm:cxn modelId="{031C7F59-701B-884B-87AC-78161E587D5B}" type="presOf" srcId="{40661738-36FB-D94B-9B6F-9D0708EA0D02}" destId="{D77A0679-BF88-054E-A008-D4B8A9A1B24B}" srcOrd="0" destOrd="0" presId="urn:microsoft.com/office/officeart/2005/8/layout/pList1"/>
    <dgm:cxn modelId="{E9E9666D-6FBD-1144-87B8-5076556362B0}" type="presOf" srcId="{CD1986FB-3A63-B74E-9F00-5F3C6D2DB2E2}" destId="{60709805-8A73-224B-9856-91CEA0C99D7B}" srcOrd="0" destOrd="0" presId="urn:microsoft.com/office/officeart/2005/8/layout/pList1"/>
    <dgm:cxn modelId="{1FF58478-DD75-FB4B-93A0-EBA62B7FE10E}" type="presOf" srcId="{B9DCD96B-1CB4-4444-9BDD-6D4474ABA551}" destId="{1397A005-5C7D-0647-BA66-D67C5F1206B0}" srcOrd="0" destOrd="0" presId="urn:microsoft.com/office/officeart/2005/8/layout/pList1"/>
    <dgm:cxn modelId="{957B15A3-B6E8-EF42-BBC2-CE1B15294BB6}" type="presOf" srcId="{9E448896-0B61-0443-B1D8-E5A262958848}" destId="{30C46069-8FC7-504E-A21A-059FB43AB1CD}" srcOrd="0" destOrd="0" presId="urn:microsoft.com/office/officeart/2005/8/layout/pList1"/>
    <dgm:cxn modelId="{A3EDEFBB-7FE7-A646-9300-E50C00A2A956}" type="presOf" srcId="{5EF0DA96-6C32-BD49-A530-9BE3E42B24E1}" destId="{0822B314-165B-D244-BF84-A2CE2410C48D}" srcOrd="0" destOrd="0" presId="urn:microsoft.com/office/officeart/2005/8/layout/pList1"/>
    <dgm:cxn modelId="{476E66C6-ECB6-EF42-90F4-53E8B7E80CB8}" srcId="{B9DCD96B-1CB4-4444-9BDD-6D4474ABA551}" destId="{9E448896-0B61-0443-B1D8-E5A262958848}" srcOrd="0" destOrd="0" parTransId="{5BEFCD79-4B81-7049-A189-669EB4F49BE9}" sibTransId="{17DB2A41-CD4D-3E49-B265-550BA5CA89CF}"/>
    <dgm:cxn modelId="{BA9761DA-A9B9-1C40-A4B3-1A0FC7419EDA}" type="presOf" srcId="{CD845EFB-8AA4-3F4E-9AF0-2ED675825E38}" destId="{6156EC48-A256-7640-9EF1-D08320430EF6}" srcOrd="0" destOrd="0" presId="urn:microsoft.com/office/officeart/2005/8/layout/pList1"/>
    <dgm:cxn modelId="{471212F5-8FE3-2F49-A663-E6CE52F819BF}" srcId="{B9DCD96B-1CB4-4444-9BDD-6D4474ABA551}" destId="{40661738-36FB-D94B-9B6F-9D0708EA0D02}" srcOrd="1" destOrd="0" parTransId="{D2E814DB-BE8C-D347-A772-A0451F2B3B34}" sibTransId="{1CE02477-9B7B-F649-ADBD-24BEFB61A198}"/>
    <dgm:cxn modelId="{B97B27FF-EA86-8248-BD51-7244BF203D6D}" type="presOf" srcId="{17DB2A41-CD4D-3E49-B265-550BA5CA89CF}" destId="{EE33C8C4-29E0-E04A-86CB-52961919F216}" srcOrd="0" destOrd="0" presId="urn:microsoft.com/office/officeart/2005/8/layout/pList1"/>
    <dgm:cxn modelId="{85A7383F-9319-7A44-9556-F947AAEA80F3}" type="presParOf" srcId="{1397A005-5C7D-0647-BA66-D67C5F1206B0}" destId="{2445338B-8DBD-9D45-9A72-72BD0DB2AFAF}" srcOrd="0" destOrd="0" presId="urn:microsoft.com/office/officeart/2005/8/layout/pList1"/>
    <dgm:cxn modelId="{FDE2EFAE-05CD-484F-9774-22EB0FD72482}" type="presParOf" srcId="{2445338B-8DBD-9D45-9A72-72BD0DB2AFAF}" destId="{E133D9AA-71F9-0147-AD58-CCAF90C68E16}" srcOrd="0" destOrd="0" presId="urn:microsoft.com/office/officeart/2005/8/layout/pList1"/>
    <dgm:cxn modelId="{46230F03-5662-C041-8172-29CBBC0568A5}" type="presParOf" srcId="{2445338B-8DBD-9D45-9A72-72BD0DB2AFAF}" destId="{30C46069-8FC7-504E-A21A-059FB43AB1CD}" srcOrd="1" destOrd="0" presId="urn:microsoft.com/office/officeart/2005/8/layout/pList1"/>
    <dgm:cxn modelId="{2BCA398C-CD91-9447-B072-F9600035225E}" type="presParOf" srcId="{1397A005-5C7D-0647-BA66-D67C5F1206B0}" destId="{EE33C8C4-29E0-E04A-86CB-52961919F216}" srcOrd="1" destOrd="0" presId="urn:microsoft.com/office/officeart/2005/8/layout/pList1"/>
    <dgm:cxn modelId="{3B1A6A70-2A5F-314B-A065-241916A88F3A}" type="presParOf" srcId="{1397A005-5C7D-0647-BA66-D67C5F1206B0}" destId="{29E05418-AD29-6443-A8F0-ABC44AF07DF9}" srcOrd="2" destOrd="0" presId="urn:microsoft.com/office/officeart/2005/8/layout/pList1"/>
    <dgm:cxn modelId="{EAA791FA-E0D4-6348-B991-241E7A13385E}" type="presParOf" srcId="{29E05418-AD29-6443-A8F0-ABC44AF07DF9}" destId="{CE34268B-B165-DE4F-B33C-B07C9FF19B52}" srcOrd="0" destOrd="0" presId="urn:microsoft.com/office/officeart/2005/8/layout/pList1"/>
    <dgm:cxn modelId="{2500C367-469C-B844-90F9-10D90F7ADE14}" type="presParOf" srcId="{29E05418-AD29-6443-A8F0-ABC44AF07DF9}" destId="{D77A0679-BF88-054E-A008-D4B8A9A1B24B}" srcOrd="1" destOrd="0" presId="urn:microsoft.com/office/officeart/2005/8/layout/pList1"/>
    <dgm:cxn modelId="{8F7DC26C-EA94-4543-BE94-5F84E83A76AF}" type="presParOf" srcId="{1397A005-5C7D-0647-BA66-D67C5F1206B0}" destId="{AC618CC3-DC1B-A64C-A2CF-1E1AAB679EC5}" srcOrd="3" destOrd="0" presId="urn:microsoft.com/office/officeart/2005/8/layout/pList1"/>
    <dgm:cxn modelId="{A61A9AF1-9950-9046-BFD7-8F91431212BB}" type="presParOf" srcId="{1397A005-5C7D-0647-BA66-D67C5F1206B0}" destId="{F9756F67-DD2D-1A47-B757-D89A7FAED93B}" srcOrd="4" destOrd="0" presId="urn:microsoft.com/office/officeart/2005/8/layout/pList1"/>
    <dgm:cxn modelId="{10050352-DFFA-194B-94DF-77CAE26967F2}" type="presParOf" srcId="{F9756F67-DD2D-1A47-B757-D89A7FAED93B}" destId="{ABF62374-3728-8343-9B22-97E0F2C70C8C}" srcOrd="0" destOrd="0" presId="urn:microsoft.com/office/officeart/2005/8/layout/pList1"/>
    <dgm:cxn modelId="{CBDDC7D6-203D-E54F-B983-96378DC94B00}" type="presParOf" srcId="{F9756F67-DD2D-1A47-B757-D89A7FAED93B}" destId="{6156EC48-A256-7640-9EF1-D08320430EF6}" srcOrd="1" destOrd="0" presId="urn:microsoft.com/office/officeart/2005/8/layout/pList1"/>
    <dgm:cxn modelId="{DA502AB0-2D5F-6447-9AF7-99462B7D6F32}" type="presParOf" srcId="{1397A005-5C7D-0647-BA66-D67C5F1206B0}" destId="{0822B314-165B-D244-BF84-A2CE2410C48D}" srcOrd="5" destOrd="0" presId="urn:microsoft.com/office/officeart/2005/8/layout/pList1"/>
    <dgm:cxn modelId="{6A186FC6-8955-774C-AD3C-7A712B4E2237}" type="presParOf" srcId="{1397A005-5C7D-0647-BA66-D67C5F1206B0}" destId="{43A191D8-2343-614A-A41A-53A622A4C96D}" srcOrd="6" destOrd="0" presId="urn:microsoft.com/office/officeart/2005/8/layout/pList1"/>
    <dgm:cxn modelId="{87C65B90-DA51-F343-8BC3-DFB7FFACF078}" type="presParOf" srcId="{43A191D8-2343-614A-A41A-53A622A4C96D}" destId="{AFF656E9-4740-9349-AAFE-13DF5C6B7CDD}" srcOrd="0" destOrd="0" presId="urn:microsoft.com/office/officeart/2005/8/layout/pList1"/>
    <dgm:cxn modelId="{A48C92CE-43F1-0E4D-A8DF-B11B7CE5B1F4}" type="presParOf" srcId="{43A191D8-2343-614A-A41A-53A622A4C96D}" destId="{60709805-8A73-224B-9856-91CEA0C99D7B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33D9AA-71F9-0147-AD58-CCAF90C68E16}">
      <dsp:nvSpPr>
        <dsp:cNvPr id="0" name=""/>
        <dsp:cNvSpPr/>
      </dsp:nvSpPr>
      <dsp:spPr>
        <a:xfrm>
          <a:off x="173610" y="902"/>
          <a:ext cx="1711598" cy="1179291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23000" b="-23000"/>
          </a:stretch>
        </a:blip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C46069-8FC7-504E-A21A-059FB43AB1CD}">
      <dsp:nvSpPr>
        <dsp:cNvPr id="0" name=""/>
        <dsp:cNvSpPr/>
      </dsp:nvSpPr>
      <dsp:spPr>
        <a:xfrm>
          <a:off x="173610" y="1180194"/>
          <a:ext cx="1711598" cy="63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Process Flow Development</a:t>
          </a:r>
        </a:p>
      </dsp:txBody>
      <dsp:txXfrm>
        <a:off x="173610" y="1180194"/>
        <a:ext cx="1711598" cy="635003"/>
      </dsp:txXfrm>
    </dsp:sp>
    <dsp:sp modelId="{CE34268B-B165-DE4F-B33C-B07C9FF19B52}">
      <dsp:nvSpPr>
        <dsp:cNvPr id="0" name=""/>
        <dsp:cNvSpPr/>
      </dsp:nvSpPr>
      <dsp:spPr>
        <a:xfrm>
          <a:off x="2056441" y="902"/>
          <a:ext cx="1711598" cy="1179291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8000" b="-8000"/>
          </a:stretch>
        </a:blip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7A0679-BF88-054E-A008-D4B8A9A1B24B}">
      <dsp:nvSpPr>
        <dsp:cNvPr id="0" name=""/>
        <dsp:cNvSpPr/>
      </dsp:nvSpPr>
      <dsp:spPr>
        <a:xfrm>
          <a:off x="2056441" y="1180194"/>
          <a:ext cx="1711598" cy="63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Parameter Optimization</a:t>
          </a:r>
        </a:p>
      </dsp:txBody>
      <dsp:txXfrm>
        <a:off x="2056441" y="1180194"/>
        <a:ext cx="1711598" cy="635003"/>
      </dsp:txXfrm>
    </dsp:sp>
    <dsp:sp modelId="{ABF62374-3728-8343-9B22-97E0F2C70C8C}">
      <dsp:nvSpPr>
        <dsp:cNvPr id="0" name=""/>
        <dsp:cNvSpPr/>
      </dsp:nvSpPr>
      <dsp:spPr>
        <a:xfrm>
          <a:off x="3939272" y="902"/>
          <a:ext cx="1711598" cy="1179291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2000" r="-2000"/>
          </a:stretch>
        </a:blip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56EC48-A256-7640-9EF1-D08320430EF6}">
      <dsp:nvSpPr>
        <dsp:cNvPr id="0" name=""/>
        <dsp:cNvSpPr/>
      </dsp:nvSpPr>
      <dsp:spPr>
        <a:xfrm>
          <a:off x="3939272" y="1180194"/>
          <a:ext cx="1711598" cy="63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Comprehensive Documentation</a:t>
          </a:r>
        </a:p>
      </dsp:txBody>
      <dsp:txXfrm>
        <a:off x="3939272" y="1180194"/>
        <a:ext cx="1711598" cy="635003"/>
      </dsp:txXfrm>
    </dsp:sp>
    <dsp:sp modelId="{AFF656E9-4740-9349-AAFE-13DF5C6B7CDD}">
      <dsp:nvSpPr>
        <dsp:cNvPr id="0" name=""/>
        <dsp:cNvSpPr/>
      </dsp:nvSpPr>
      <dsp:spPr>
        <a:xfrm>
          <a:off x="5822103" y="75363"/>
          <a:ext cx="1711598" cy="1179291"/>
        </a:xfrm>
        <a:prstGeom prst="roundRect">
          <a:avLst/>
        </a:prstGeom>
        <a:blipFill>
          <a:blip xmlns:r="http://schemas.openxmlformats.org/officeDocument/2006/relationships"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 t="-8000" b="-8000"/>
          </a:stretch>
        </a:blip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709805-8A73-224B-9856-91CEA0C99D7B}">
      <dsp:nvSpPr>
        <dsp:cNvPr id="0" name=""/>
        <dsp:cNvSpPr/>
      </dsp:nvSpPr>
      <dsp:spPr>
        <a:xfrm>
          <a:off x="5989891" y="1180194"/>
          <a:ext cx="1376022" cy="63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SNF Database</a:t>
          </a:r>
        </a:p>
      </dsp:txBody>
      <dsp:txXfrm>
        <a:off x="5989891" y="1180194"/>
        <a:ext cx="1376022" cy="6350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9E497B3-C21B-414D-BEF0-3624C92211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137967-052C-1E4F-A239-8653E35C5B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EC70CCDB-42C0-D048-80CB-008F24B12ADD}" type="datetimeFigureOut">
              <a:rPr lang="en-US" altLang="en-US"/>
              <a:pPr/>
              <a:t>1/21/20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1A693-2704-F643-A808-1AEABE43B2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97AE8A-66C9-3941-A80B-B897287F5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37DC060-7AFA-F441-9A60-0F577BC3E10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04A98B-8B30-614C-A107-D55074CDB8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B9B55-4D77-8342-81BA-26CCAFFDA4D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24607092-41FF-244E-BCDC-3413D7A4C42A}" type="datetimeFigureOut">
              <a:rPr lang="en-US" altLang="en-US"/>
              <a:pPr/>
              <a:t>1/21/20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DB25CF5-336B-4E4E-9F61-70250ABD06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F8F93E7-C7D6-AE4E-A1AE-C0525BE524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6A5DD-0975-6E48-8518-1D3E082443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8ABC77-77D7-8944-BBF1-8BBC661722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612B983-3B3C-2F41-A372-FA161441C52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728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1885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SUSig_White.eps">
            <a:extLst>
              <a:ext uri="{FF2B5EF4-FFF2-40B4-BE49-F238E27FC236}">
                <a16:creationId xmlns:a16="http://schemas.microsoft.com/office/drawing/2014/main" id="{35800731-C701-C742-A510-3E864367A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4811713"/>
            <a:ext cx="2046288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5861BB-B542-ED45-94BF-BC53C13E6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77B70CB5-65E1-A841-B067-691CB91F5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800555"/>
            <a:ext cx="8229600" cy="61847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3599022"/>
            <a:ext cx="6059488" cy="20574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2419028"/>
            <a:ext cx="8229600" cy="461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50086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025FBE7-F8F8-0946-9104-DF528E6CFF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1B6512F2-C882-3641-856E-0F4ABFCAB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7" y="1538765"/>
            <a:ext cx="2954337" cy="92583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7" y="2571750"/>
            <a:ext cx="2954337" cy="9329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1535112"/>
            <a:ext cx="1951038" cy="19510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defRPr lang="en-US" sz="12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06396199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342992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44031500-BF3D-1946-BB24-97AA96F30E56}"/>
              </a:ext>
            </a:extLst>
          </p:cNvPr>
          <p:cNvSpPr txBox="1">
            <a:spLocks/>
          </p:cNvSpPr>
          <p:nvPr/>
        </p:nvSpPr>
        <p:spPr>
          <a:xfrm>
            <a:off x="60325" y="7938"/>
            <a:ext cx="457200" cy="4572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fld id="{A4C23068-A3F7-AC4B-A6A1-0982DAC0E5C9}" type="slidenum">
              <a:rPr lang="en-US" altLang="en-US" sz="1000">
                <a:solidFill>
                  <a:srgbClr val="7F7F7F"/>
                </a:solidFill>
                <a:latin typeface="Arial" panose="020B0604020202020204" pitchFamily="34" charset="0"/>
              </a:rPr>
              <a:pPr algn="ctr" eaLnBrk="1" hangingPunct="1"/>
              <a:t>‹#›</a:t>
            </a:fld>
            <a:endParaRPr lang="en-US" altLang="en-US" sz="100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908685"/>
            <a:ext cx="3779838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37800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908685"/>
            <a:ext cx="7707862" cy="18166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7" y="2841313"/>
            <a:ext cx="7707313" cy="18166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996954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908686"/>
            <a:ext cx="3779838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2837497"/>
            <a:ext cx="3779838" cy="183023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364861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7" y="908686"/>
            <a:ext cx="3787775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7" y="2840613"/>
            <a:ext cx="3781425" cy="182711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908686"/>
            <a:ext cx="3779838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2840613"/>
            <a:ext cx="3779838" cy="182711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828149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2">
            <a:extLst>
              <a:ext uri="{FF2B5EF4-FFF2-40B4-BE49-F238E27FC236}">
                <a16:creationId xmlns:a16="http://schemas.microsoft.com/office/drawing/2014/main" id="{02FC40D0-B094-3642-850B-BCC7AABE558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49325" y="358775"/>
            <a:ext cx="770731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A560C8-A33C-DF4F-9271-4DA5795FF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9325" y="903288"/>
            <a:ext cx="7707313" cy="3763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633BB8CB-6483-A94A-833D-DF64A3D87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fld id="{AB7E1A74-30FD-DF46-9112-0B69ECCAE65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CD5AE5-2C96-D846-A6E3-B22F288343BE}"/>
              </a:ext>
            </a:extLst>
          </p:cNvPr>
          <p:cNvSpPr/>
          <p:nvPr/>
        </p:nvSpPr>
        <p:spPr>
          <a:xfrm>
            <a:off x="-11113" y="0"/>
            <a:ext cx="9155113" cy="342900"/>
          </a:xfrm>
          <a:prstGeom prst="rect">
            <a:avLst/>
          </a:prstGeom>
          <a:solidFill>
            <a:schemeClr val="bg2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8C1515"/>
              </a:solidFill>
              <a:latin typeface="Arial"/>
            </a:endParaRPr>
          </a:p>
        </p:txBody>
      </p:sp>
      <p:pic>
        <p:nvPicPr>
          <p:cNvPr id="5126" name="Picture 10" title="Stanford University">
            <a:extLst>
              <a:ext uri="{FF2B5EF4-FFF2-40B4-BE49-F238E27FC236}">
                <a16:creationId xmlns:a16="http://schemas.microsoft.com/office/drawing/2014/main" id="{A777A49E-809C-C447-AF83-C0450E4B78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25" y="4856163"/>
            <a:ext cx="15462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2" r:id="rId1"/>
    <p:sldLayoutId id="2147484093" r:id="rId2"/>
    <p:sldLayoutId id="2147484094" r:id="rId3"/>
    <p:sldLayoutId id="2147484095" r:id="rId4"/>
    <p:sldLayoutId id="2147484096" r:id="rId5"/>
    <p:sldLayoutId id="2147484097" r:id="rId6"/>
    <p:sldLayoutId id="2147484098" r:id="rId7"/>
  </p:sldLayoutIdLst>
  <p:transition spd="slow">
    <p:fade/>
  </p:transition>
  <p:hf hdr="0" ftr="0" dt="0"/>
  <p:txStyles>
    <p:titleStyle>
      <a:lvl1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1600" kern="1200" cap="small" spc="2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288925" indent="-2889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569913" indent="-2254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panose="020F0502020204030204" pitchFamily="34" charset="0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914400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258888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Source Sans Pro" panose="020F0502020204030204" pitchFamily="34" charset="0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news.euspert.com/why-in-house-training-is-important-for-employees-motivation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veducation.org/pvcdrom/characterisation/four-point-probe-resistivity-measurements" TargetMode="External"/><Relationship Id="rId3" Type="http://schemas.openxmlformats.org/officeDocument/2006/relationships/hyperlink" Target="https://www.dovepress.com/fabrication-of-nonfouling-bactericidal-and-bacteria-corpse-release-mu-peer-reviewed-fulltext-article-IJN" TargetMode="External"/><Relationship Id="rId7" Type="http://schemas.openxmlformats.org/officeDocument/2006/relationships/image" Target="../media/image12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tiff"/><Relationship Id="rId5" Type="http://schemas.openxmlformats.org/officeDocument/2006/relationships/hyperlink" Target="https://www.jeol.de/electronoptics-en/products/xps-and-auger-analysis.php" TargetMode="Externa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A4EA3-162A-0C46-BEF9-B4D557F680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SNF RRAM Standard Process Flow and Characterization of Lesker-2 TiN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44D22-282E-2C42-A948-FC35844C6F9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b="1" dirty="0"/>
              <a:t>Project Members:</a:t>
            </a:r>
            <a:r>
              <a:rPr lang="en-US" dirty="0"/>
              <a:t> Akash Levy, Jung-Soo Ko</a:t>
            </a:r>
          </a:p>
          <a:p>
            <a:r>
              <a:rPr lang="en-US" b="1" dirty="0"/>
              <a:t>Staff Mentors: </a:t>
            </a:r>
            <a:r>
              <a:rPr lang="en-US" dirty="0"/>
              <a:t>Michelle Rincon, Vijay Narasimhan, J Provine, Usha Raghuram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D6A2ADD-7B62-8A42-9970-54A3BD6566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ENGR241 Week 3 Updates</a:t>
            </a:r>
          </a:p>
        </p:txBody>
      </p:sp>
    </p:spTree>
    <p:extLst>
      <p:ext uri="{BB962C8B-B14F-4D97-AF65-F5344CB8AC3E}">
        <p14:creationId xmlns:p14="http://schemas.microsoft.com/office/powerpoint/2010/main" val="2640520032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277C13-D9A3-7C4A-BB32-1841604D6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Generator</a:t>
            </a:r>
          </a:p>
        </p:txBody>
      </p:sp>
      <p:pic>
        <p:nvPicPr>
          <p:cNvPr id="8" name="Content Placeholder 7" descr="A picture containing light, rain, table, large&#10;&#10;Description automatically generated">
            <a:extLst>
              <a:ext uri="{FF2B5EF4-FFF2-40B4-BE49-F238E27FC236}">
                <a16:creationId xmlns:a16="http://schemas.microsoft.com/office/drawing/2014/main" id="{CD6468F5-7BB0-2F40-9EE6-430EE7AAD4A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191115" y="908050"/>
            <a:ext cx="3304195" cy="3759200"/>
          </a:xfrm>
        </p:spPr>
      </p:pic>
      <p:pic>
        <p:nvPicPr>
          <p:cNvPr id="10" name="Content Placeholder 9" descr="A close up of a logo&#10;&#10;Description automatically generated">
            <a:extLst>
              <a:ext uri="{FF2B5EF4-FFF2-40B4-BE49-F238E27FC236}">
                <a16:creationId xmlns:a16="http://schemas.microsoft.com/office/drawing/2014/main" id="{153AB561-065C-CB47-8E10-D86E36A16AB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5114621" y="908050"/>
            <a:ext cx="3304195" cy="375920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9D1FCD-4F8D-F342-AF7D-8DB05E1A9DCA}"/>
              </a:ext>
            </a:extLst>
          </p:cNvPr>
          <p:cNvSpPr txBox="1"/>
          <p:nvPr/>
        </p:nvSpPr>
        <p:spPr>
          <a:xfrm>
            <a:off x="1191115" y="4674999"/>
            <a:ext cx="567334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Finalized layout: </a:t>
            </a:r>
            <a:r>
              <a:rPr lang="en-US" sz="1050" dirty="0"/>
              <a:t>alignment marks, tiling, centering about origin to make Heidelberg usage easier</a:t>
            </a:r>
          </a:p>
          <a:p>
            <a:r>
              <a:rPr lang="en-US" sz="1050" b="1" dirty="0"/>
              <a:t>Design dimensions:</a:t>
            </a:r>
            <a:r>
              <a:rPr lang="en-US" sz="1050" dirty="0"/>
              <a:t> about 4cm x 4cm, (20x3 array) x (4x2 grid) devices per size with 10 device sizes</a:t>
            </a:r>
            <a:endParaRPr lang="en-US" sz="105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05D60B-8EB1-2F46-BE2B-AF5713122A83}"/>
              </a:ext>
            </a:extLst>
          </p:cNvPr>
          <p:cNvSpPr txBox="1"/>
          <p:nvPr/>
        </p:nvSpPr>
        <p:spPr>
          <a:xfrm>
            <a:off x="1191115" y="1227221"/>
            <a:ext cx="1436612" cy="369332"/>
          </a:xfrm>
          <a:prstGeom prst="rect">
            <a:avLst/>
          </a:prstGeom>
          <a:solidFill>
            <a:srgbClr val="FFFFE6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Trench 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7AA829-3785-7A45-AF4A-6FBC97F75473}"/>
              </a:ext>
            </a:extLst>
          </p:cNvPr>
          <p:cNvSpPr txBox="1"/>
          <p:nvPr/>
        </p:nvSpPr>
        <p:spPr>
          <a:xfrm>
            <a:off x="5114621" y="1227221"/>
            <a:ext cx="2111475" cy="369332"/>
          </a:xfrm>
          <a:prstGeom prst="rect">
            <a:avLst/>
          </a:prstGeom>
          <a:solidFill>
            <a:srgbClr val="FFFFE6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Top Electrode Layer</a:t>
            </a:r>
          </a:p>
        </p:txBody>
      </p:sp>
    </p:spTree>
    <p:extLst>
      <p:ext uri="{BB962C8B-B14F-4D97-AF65-F5344CB8AC3E}">
        <p14:creationId xmlns:p14="http://schemas.microsoft.com/office/powerpoint/2010/main" val="1340632582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25361-6E2C-4AD9-88A8-49499A94A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Characterization for 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258D-3501-4ECE-B6FA-F43F0DE7252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37EEC9-5B51-4FE6-9638-95358E40B36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2 samples</a:t>
            </a:r>
          </a:p>
          <a:p>
            <a:endParaRPr lang="en-US" dirty="0"/>
          </a:p>
          <a:p>
            <a:r>
              <a:rPr lang="en-US" dirty="0"/>
              <a:t>AFM step height</a:t>
            </a:r>
          </a:p>
          <a:p>
            <a:r>
              <a:rPr lang="en-US" dirty="0"/>
              <a:t>-surface roughness (sio2, tin)</a:t>
            </a:r>
          </a:p>
          <a:p>
            <a:r>
              <a:rPr lang="en-US" dirty="0"/>
              <a:t>-step height (tape)</a:t>
            </a:r>
          </a:p>
          <a:p>
            <a:r>
              <a:rPr lang="en-US" dirty="0"/>
              <a:t> (will do ellipsometry for comparison)</a:t>
            </a:r>
          </a:p>
          <a:p>
            <a:r>
              <a:rPr lang="en-US" dirty="0"/>
              <a:t>Auger </a:t>
            </a:r>
          </a:p>
          <a:p>
            <a:r>
              <a:rPr lang="en-US" dirty="0"/>
              <a:t>-composition</a:t>
            </a:r>
          </a:p>
          <a:p>
            <a:r>
              <a:rPr lang="en-US" dirty="0" err="1"/>
              <a:t>Prometrix</a:t>
            </a:r>
            <a:r>
              <a:rPr lang="en-US" dirty="0"/>
              <a:t> training </a:t>
            </a:r>
            <a:r>
              <a:rPr lang="en-US" dirty="0">
                <a:sym typeface="Wingdings" panose="05000000000000000000" pitchFamily="2" charset="2"/>
              </a:rPr>
              <a:t> Ask marc for help</a:t>
            </a:r>
          </a:p>
          <a:p>
            <a:r>
              <a:rPr lang="en-US" dirty="0">
                <a:sym typeface="Wingdings" panose="05000000000000000000" pitchFamily="2" charset="2"/>
              </a:rPr>
              <a:t>(eventually get trained on it)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430329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35CFE8-1D7B-1949-B21E-295851AA9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9C689-B993-9E47-97BB-97B0094E9D5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CB6CBEF-2517-1740-85ED-B2D5D0FCA0E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801030914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D4C1-6252-A14B-B87E-3D19CB61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 &amp;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9D234-25C1-D849-BAB7-0D42D428BA7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Test and characterize ALD RRAM devices</a:t>
            </a:r>
          </a:p>
          <a:p>
            <a:pPr lvl="1"/>
            <a:r>
              <a:rPr lang="en-US" dirty="0"/>
              <a:t>Develop TiN recipe on new Lesker with low oxygen contamination</a:t>
            </a:r>
          </a:p>
          <a:p>
            <a:pPr lvl="1"/>
            <a:r>
              <a:rPr lang="en-US" dirty="0"/>
              <a:t>Compare TiN properties (composition, resistivity, topography)</a:t>
            </a:r>
          </a:p>
          <a:p>
            <a:pPr lvl="1"/>
            <a:r>
              <a:rPr lang="en-US" dirty="0"/>
              <a:t>Make electrical/imaging data and test structure layouts available to SNF</a:t>
            </a:r>
          </a:p>
          <a:p>
            <a:pPr lvl="1"/>
            <a:r>
              <a:rPr lang="en-US" dirty="0"/>
              <a:t>Make SOPs for RRAM stacks and report TiN findings</a:t>
            </a:r>
          </a:p>
          <a:p>
            <a:pPr lvl="1">
              <a:buClr>
                <a:srgbClr val="8C1515"/>
              </a:buClr>
            </a:pPr>
            <a:endParaRPr lang="en-US" dirty="0"/>
          </a:p>
          <a:p>
            <a:pPr lvl="1">
              <a:buClr>
                <a:srgbClr val="8C1515"/>
              </a:buClr>
            </a:pPr>
            <a:endParaRPr lang="en-US" i="1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37C2662-10B9-1D47-B6F7-5DB04EEB9B7D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076228101"/>
              </p:ext>
            </p:extLst>
          </p:nvPr>
        </p:nvGraphicFramePr>
        <p:xfrm>
          <a:off x="949325" y="2841625"/>
          <a:ext cx="7707313" cy="1816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2509751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4BCF6-A554-204F-9F5A-C7C8B6CCA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Training Update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1648B9-83B6-9C41-AFC0-46E7D44293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dirty="0"/>
              <a:t>Finished training on: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Heidelberg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SVG Coat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SVG Develop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Thermco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dirty="0"/>
              <a:t>Coming up: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XPS qualification (Thursday)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dirty="0"/>
              <a:t>Almost done with training on tools!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pPr marL="0" lvl="1" indent="0">
              <a:buNone/>
            </a:pPr>
            <a:r>
              <a:rPr lang="en-US" dirty="0">
                <a:sym typeface="Wingdings" pitchFamily="2" charset="2"/>
              </a:rPr>
              <a:t>Need refresher on PT-Ox/PT-MTL though…</a:t>
            </a:r>
            <a:endParaRPr lang="en-US" dirty="0"/>
          </a:p>
        </p:txBody>
      </p:sp>
      <p:pic>
        <p:nvPicPr>
          <p:cNvPr id="7" name="Picture 6" descr="A close up of a toy&#10;&#10;Description automatically generated">
            <a:extLst>
              <a:ext uri="{FF2B5EF4-FFF2-40B4-BE49-F238E27FC236}">
                <a16:creationId xmlns:a16="http://schemas.microsoft.com/office/drawing/2014/main" id="{FF8797DE-0539-6041-A6EF-BDF637647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618419" y="908685"/>
            <a:ext cx="4038219" cy="247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57625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BB31F9-F52E-984D-A29D-9A980A49B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TiN Sample Preparation &amp; Characterization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4561A-9F57-FE4A-B066-60F5145F5A01}"/>
              </a:ext>
            </a:extLst>
          </p:cNvPr>
          <p:cNvSpPr/>
          <p:nvPr/>
        </p:nvSpPr>
        <p:spPr>
          <a:xfrm>
            <a:off x="1453273" y="1680409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B485F9-6A40-D34F-8A07-BBED31CBED55}"/>
              </a:ext>
            </a:extLst>
          </p:cNvPr>
          <p:cNvSpPr/>
          <p:nvPr/>
        </p:nvSpPr>
        <p:spPr>
          <a:xfrm>
            <a:off x="3883530" y="1684013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1A13A3-F499-5B4C-A31E-94C3BD734892}"/>
              </a:ext>
            </a:extLst>
          </p:cNvPr>
          <p:cNvSpPr/>
          <p:nvPr/>
        </p:nvSpPr>
        <p:spPr>
          <a:xfrm>
            <a:off x="3883530" y="1186335"/>
            <a:ext cx="1542176" cy="4940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SiO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11" name="Notched Right Arrow 10">
            <a:extLst>
              <a:ext uri="{FF2B5EF4-FFF2-40B4-BE49-F238E27FC236}">
                <a16:creationId xmlns:a16="http://schemas.microsoft.com/office/drawing/2014/main" id="{392F724C-A623-AA47-8B80-ECF849D6CD96}"/>
              </a:ext>
            </a:extLst>
          </p:cNvPr>
          <p:cNvSpPr/>
          <p:nvPr/>
        </p:nvSpPr>
        <p:spPr>
          <a:xfrm>
            <a:off x="3160986" y="1680408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700A75-464D-5E4A-B7D3-52C6776C05AE}"/>
              </a:ext>
            </a:extLst>
          </p:cNvPr>
          <p:cNvSpPr txBox="1"/>
          <p:nvPr/>
        </p:nvSpPr>
        <p:spPr>
          <a:xfrm>
            <a:off x="1491628" y="1956305"/>
            <a:ext cx="1465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Start with Si wafer</a:t>
            </a:r>
          </a:p>
          <a:p>
            <a:pPr algn="ctr"/>
            <a:r>
              <a:rPr lang="en-US" sz="1200" dirty="0"/>
              <a:t>Standard RCA Clean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651BEA-0E44-A446-B690-76D0FFC7F78D}"/>
              </a:ext>
            </a:extLst>
          </p:cNvPr>
          <p:cNvSpPr txBox="1"/>
          <p:nvPr/>
        </p:nvSpPr>
        <p:spPr>
          <a:xfrm>
            <a:off x="3885820" y="1956305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Dry grow 100nm SiO</a:t>
            </a:r>
            <a:r>
              <a:rPr lang="en-US" sz="1200" baseline="-25000" dirty="0"/>
              <a:t>2</a:t>
            </a:r>
          </a:p>
          <a:p>
            <a:pPr algn="ctr"/>
            <a:r>
              <a:rPr lang="en-US" sz="1200" dirty="0"/>
              <a:t>(thermco)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D770F7-AFD3-0E4E-9816-90E3B9E63F01}"/>
              </a:ext>
            </a:extLst>
          </p:cNvPr>
          <p:cNvSpPr/>
          <p:nvPr/>
        </p:nvSpPr>
        <p:spPr>
          <a:xfrm>
            <a:off x="6287470" y="1684013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2567C5-8270-7440-BE6C-D88C78698F80}"/>
              </a:ext>
            </a:extLst>
          </p:cNvPr>
          <p:cNvSpPr/>
          <p:nvPr/>
        </p:nvSpPr>
        <p:spPr>
          <a:xfrm>
            <a:off x="6287470" y="1186335"/>
            <a:ext cx="1542176" cy="4940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SiO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16" name="Notched Right Arrow 15">
            <a:extLst>
              <a:ext uri="{FF2B5EF4-FFF2-40B4-BE49-F238E27FC236}">
                <a16:creationId xmlns:a16="http://schemas.microsoft.com/office/drawing/2014/main" id="{8A926E76-A745-9E46-89E6-11DB8ED26622}"/>
              </a:ext>
            </a:extLst>
          </p:cNvPr>
          <p:cNvSpPr/>
          <p:nvPr/>
        </p:nvSpPr>
        <p:spPr>
          <a:xfrm>
            <a:off x="5564926" y="1680408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A7B64D-42B1-1D49-B080-CE2C8DE6DB01}"/>
              </a:ext>
            </a:extLst>
          </p:cNvPr>
          <p:cNvSpPr txBox="1"/>
          <p:nvPr/>
        </p:nvSpPr>
        <p:spPr>
          <a:xfrm>
            <a:off x="6401167" y="1956305"/>
            <a:ext cx="1314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Sputter 30nm TiN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C8326C-0CB4-B14E-9024-B9D14A4FE415}"/>
              </a:ext>
            </a:extLst>
          </p:cNvPr>
          <p:cNvSpPr/>
          <p:nvPr/>
        </p:nvSpPr>
        <p:spPr>
          <a:xfrm>
            <a:off x="6287470" y="927775"/>
            <a:ext cx="1542176" cy="254955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TiN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4E325C-0582-F445-A06E-341B64F53431}"/>
              </a:ext>
            </a:extLst>
          </p:cNvPr>
          <p:cNvSpPr txBox="1"/>
          <p:nvPr/>
        </p:nvSpPr>
        <p:spPr>
          <a:xfrm>
            <a:off x="277091" y="1098519"/>
            <a:ext cx="12602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(Not drawn to scale)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EB615D6-2B2D-274E-9764-2AFFF7E815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6817" t="1383" r="6581" b="23065"/>
          <a:stretch/>
        </p:blipFill>
        <p:spPr>
          <a:xfrm>
            <a:off x="4404330" y="3422497"/>
            <a:ext cx="2437456" cy="127362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43415A6-8CF9-184A-B935-FD94F3758082}"/>
              </a:ext>
            </a:extLst>
          </p:cNvPr>
          <p:cNvSpPr txBox="1"/>
          <p:nvPr/>
        </p:nvSpPr>
        <p:spPr>
          <a:xfrm>
            <a:off x="4404330" y="3101748"/>
            <a:ext cx="2437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AFM Surface Roughness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8E1E299-0763-AF4F-9700-1FC77EEC8EE3}"/>
              </a:ext>
            </a:extLst>
          </p:cNvPr>
          <p:cNvSpPr/>
          <p:nvPr/>
        </p:nvSpPr>
        <p:spPr>
          <a:xfrm>
            <a:off x="318644" y="2571750"/>
            <a:ext cx="8510396" cy="375920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Compare 3 sputtering tools: </a:t>
            </a:r>
            <a:r>
              <a:rPr lang="en-US" dirty="0"/>
              <a:t>Lesker-1 (SNF), Lesker-2 (SNF), AJA (non-SNF) 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205F0B-97CF-3A46-8211-4E69B27B6C30}"/>
              </a:ext>
            </a:extLst>
          </p:cNvPr>
          <p:cNvSpPr txBox="1"/>
          <p:nvPr/>
        </p:nvSpPr>
        <p:spPr>
          <a:xfrm>
            <a:off x="7102008" y="3083667"/>
            <a:ext cx="1761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AFM/Woollam</a:t>
            </a:r>
          </a:p>
          <a:p>
            <a:pPr algn="ctr"/>
            <a:r>
              <a:rPr lang="en-US" sz="1400" dirty="0"/>
              <a:t>Step Height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A3B465-55E4-3C4B-A4ED-1FAA95688170}"/>
              </a:ext>
            </a:extLst>
          </p:cNvPr>
          <p:cNvSpPr txBox="1"/>
          <p:nvPr/>
        </p:nvSpPr>
        <p:spPr>
          <a:xfrm>
            <a:off x="318644" y="3104330"/>
            <a:ext cx="1748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Prometrix Resistivity</a:t>
            </a:r>
          </a:p>
        </p:txBody>
      </p:sp>
      <p:pic>
        <p:nvPicPr>
          <p:cNvPr id="37" name="Picture 36" descr="A microscope on a table&#10;&#10;Description automatically generated">
            <a:extLst>
              <a:ext uri="{FF2B5EF4-FFF2-40B4-BE49-F238E27FC236}">
                <a16:creationId xmlns:a16="http://schemas.microsoft.com/office/drawing/2014/main" id="{898A633D-4D44-2F41-80C9-DF50CAC885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524280" y="3432893"/>
            <a:ext cx="1231427" cy="123142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463D900-5442-2C4A-B534-D137EBD36B5D}"/>
              </a:ext>
            </a:extLst>
          </p:cNvPr>
          <p:cNvSpPr txBox="1"/>
          <p:nvPr/>
        </p:nvSpPr>
        <p:spPr>
          <a:xfrm>
            <a:off x="2167284" y="3109592"/>
            <a:ext cx="1976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XPS/Auger Composition</a:t>
            </a:r>
          </a:p>
        </p:txBody>
      </p:sp>
      <p:sp>
        <p:nvSpPr>
          <p:cNvPr id="40" name="Right Brace 39">
            <a:extLst>
              <a:ext uri="{FF2B5EF4-FFF2-40B4-BE49-F238E27FC236}">
                <a16:creationId xmlns:a16="http://schemas.microsoft.com/office/drawing/2014/main" id="{D6976210-EBE3-BE41-BFD7-8A36F42BCB74}"/>
              </a:ext>
            </a:extLst>
          </p:cNvPr>
          <p:cNvSpPr/>
          <p:nvPr/>
        </p:nvSpPr>
        <p:spPr>
          <a:xfrm rot="5400000">
            <a:off x="1964260" y="4065576"/>
            <a:ext cx="261611" cy="1459099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4A802CF-D60E-1542-B179-DAE76DA4F78F}"/>
              </a:ext>
            </a:extLst>
          </p:cNvPr>
          <p:cNvSpPr txBox="1"/>
          <p:nvPr/>
        </p:nvSpPr>
        <p:spPr>
          <a:xfrm>
            <a:off x="247914" y="4891210"/>
            <a:ext cx="3998210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</a:rPr>
              <a:t>Measure 3-4x throughout quarter to quantify oxidation over time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4CFEFDD-88D7-A244-BFF1-B7FFBD1BE7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9926" y="2957355"/>
            <a:ext cx="1663700" cy="1714500"/>
          </a:xfrm>
          <a:prstGeom prst="rect">
            <a:avLst/>
          </a:prstGeom>
        </p:spPr>
      </p:pic>
      <p:pic>
        <p:nvPicPr>
          <p:cNvPr id="44" name="Picture 43" descr="A close up of a device&#10;&#10;Description automatically generated">
            <a:extLst>
              <a:ext uri="{FF2B5EF4-FFF2-40B4-BE49-F238E27FC236}">
                <a16:creationId xmlns:a16="http://schemas.microsoft.com/office/drawing/2014/main" id="{BA88804D-E132-2341-B2F4-837E288ADE6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4436" t="5557" r="14329" b="22166"/>
          <a:stretch/>
        </p:blipFill>
        <p:spPr>
          <a:xfrm>
            <a:off x="694563" y="3372906"/>
            <a:ext cx="1088610" cy="132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67081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75255-D1A8-0643-A5AD-64B4BE0B5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Updates: Fabrication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5E0AD-22DE-394A-8E61-20923BB1DE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buFont typeface="Wingdings" pitchFamily="2" charset="2"/>
              <a:buChar char="ü"/>
            </a:pPr>
            <a:r>
              <a:rPr lang="en-US" dirty="0"/>
              <a:t>RCA clean wafer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Woollam to measure native oxide thickness (11.2Å)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Dry oxide growth for 1hr in thermco4 @ 1100℃ (~100nm)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Woollam to confirm final oxide thickness (~1062.54Å, ~1052.91Å)</a:t>
            </a:r>
          </a:p>
          <a:p>
            <a:pPr lvl="2"/>
            <a:r>
              <a:rPr lang="en-US" dirty="0"/>
              <a:t>Exact thickness is not important, just there to insulate TiN from Si</a:t>
            </a:r>
          </a:p>
          <a:p>
            <a:pPr lvl="2"/>
            <a:r>
              <a:rPr lang="en-US" dirty="0"/>
              <a:t>Good quality oxide is important to get accurate TiN surface roughness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Sputter 30nm TiN (Kapton tape for step)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/>
              <a:t>AJA (non-SNF)</a:t>
            </a:r>
          </a:p>
          <a:p>
            <a:pPr lvl="2">
              <a:buFont typeface="Wingdings" pitchFamily="2" charset="2"/>
              <a:buChar char="q"/>
            </a:pPr>
            <a:r>
              <a:rPr lang="en-US" dirty="0"/>
              <a:t>Lesker-1 (SNF)</a:t>
            </a:r>
          </a:p>
          <a:p>
            <a:pPr lvl="2">
              <a:buFont typeface="Wingdings" pitchFamily="2" charset="2"/>
              <a:buChar char="q"/>
            </a:pPr>
            <a:r>
              <a:rPr lang="en-US" dirty="0"/>
              <a:t>Lesker-2 (SNF)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Characterization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770C48-80BF-F04E-9822-8C41BA3199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16"/>
          <a:stretch/>
        </p:blipFill>
        <p:spPr>
          <a:xfrm>
            <a:off x="6812356" y="2988804"/>
            <a:ext cx="1953260" cy="17400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6FDB40-F4A9-C345-B157-9A6F66E7F702}"/>
              </a:ext>
            </a:extLst>
          </p:cNvPr>
          <p:cNvSpPr txBox="1"/>
          <p:nvPr/>
        </p:nvSpPr>
        <p:spPr>
          <a:xfrm>
            <a:off x="6878320" y="4420636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Lesker TiN target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91AB1A-4E22-4048-B8D7-D3AEE622D590}"/>
              </a:ext>
            </a:extLst>
          </p:cNvPr>
          <p:cNvGrpSpPr/>
          <p:nvPr/>
        </p:nvGrpSpPr>
        <p:grpSpPr>
          <a:xfrm>
            <a:off x="4184922" y="3469030"/>
            <a:ext cx="1590236" cy="1136272"/>
            <a:chOff x="4242102" y="3478578"/>
            <a:chExt cx="1542176" cy="103213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B9B78C-FF0F-4B4B-9962-5BC0070A8B2C}"/>
                </a:ext>
              </a:extLst>
            </p:cNvPr>
            <p:cNvSpPr/>
            <p:nvPr/>
          </p:nvSpPr>
          <p:spPr>
            <a:xfrm>
              <a:off x="4242102" y="4234815"/>
              <a:ext cx="1542176" cy="275897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DF8672-A128-DE47-BE1F-22BC1922A4F4}"/>
                </a:ext>
              </a:extLst>
            </p:cNvPr>
            <p:cNvSpPr/>
            <p:nvPr/>
          </p:nvSpPr>
          <p:spPr>
            <a:xfrm>
              <a:off x="4242102" y="3737137"/>
              <a:ext cx="1542176" cy="49407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SiO</a:t>
              </a:r>
              <a:r>
                <a:rPr lang="en-US" baseline="-25000" dirty="0"/>
                <a:t>2</a:t>
              </a:r>
              <a:r>
                <a:rPr lang="en-US" dirty="0"/>
                <a:t> 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FFB316-0AA5-4A4B-93AF-2ED883AAA6B5}"/>
                </a:ext>
              </a:extLst>
            </p:cNvPr>
            <p:cNvSpPr/>
            <p:nvPr/>
          </p:nvSpPr>
          <p:spPr>
            <a:xfrm>
              <a:off x="4242102" y="3478578"/>
              <a:ext cx="1542176" cy="25495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TiN 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A1B19F3-8ADF-E448-A1C3-390D1D7B848D}"/>
              </a:ext>
            </a:extLst>
          </p:cNvPr>
          <p:cNvSpPr txBox="1"/>
          <p:nvPr/>
        </p:nvSpPr>
        <p:spPr>
          <a:xfrm>
            <a:off x="5852478" y="539353"/>
            <a:ext cx="2913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Update:</a:t>
            </a:r>
            <a:r>
              <a:rPr lang="en-US" dirty="0">
                <a:solidFill>
                  <a:srgbClr val="FF0000"/>
                </a:solidFill>
              </a:rPr>
              <a:t> Lesker-2 expected to go live in early Feb.</a:t>
            </a:r>
          </a:p>
        </p:txBody>
      </p:sp>
    </p:spTree>
    <p:extLst>
      <p:ext uri="{BB962C8B-B14F-4D97-AF65-F5344CB8AC3E}">
        <p14:creationId xmlns:p14="http://schemas.microsoft.com/office/powerpoint/2010/main" val="2894448922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D4C1-6252-A14B-B87E-3D19CB61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RRAM Process Flow Outline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BA026A-3350-FD46-A229-2B2619A143A3}"/>
              </a:ext>
            </a:extLst>
          </p:cNvPr>
          <p:cNvSpPr/>
          <p:nvPr/>
        </p:nvSpPr>
        <p:spPr>
          <a:xfrm>
            <a:off x="1453273" y="1680409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242492-3A92-1241-8B74-45269577DBA5}"/>
              </a:ext>
            </a:extLst>
          </p:cNvPr>
          <p:cNvSpPr/>
          <p:nvPr/>
        </p:nvSpPr>
        <p:spPr>
          <a:xfrm>
            <a:off x="3883530" y="1684013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9E0761-E35C-494F-8FD6-FD5F4E304238}"/>
              </a:ext>
            </a:extLst>
          </p:cNvPr>
          <p:cNvSpPr/>
          <p:nvPr/>
        </p:nvSpPr>
        <p:spPr>
          <a:xfrm>
            <a:off x="3883530" y="1420110"/>
            <a:ext cx="1542176" cy="2639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EFA9F8-1C80-A14A-8A5A-11BF4AD8C55A}"/>
              </a:ext>
            </a:extLst>
          </p:cNvPr>
          <p:cNvSpPr/>
          <p:nvPr/>
        </p:nvSpPr>
        <p:spPr>
          <a:xfrm>
            <a:off x="3883530" y="927775"/>
            <a:ext cx="1542176" cy="4940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SiO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33" name="Notched Right Arrow 32">
            <a:extLst>
              <a:ext uri="{FF2B5EF4-FFF2-40B4-BE49-F238E27FC236}">
                <a16:creationId xmlns:a16="http://schemas.microsoft.com/office/drawing/2014/main" id="{987A1A5A-9DA3-504F-928C-4431CD42388E}"/>
              </a:ext>
            </a:extLst>
          </p:cNvPr>
          <p:cNvSpPr/>
          <p:nvPr/>
        </p:nvSpPr>
        <p:spPr>
          <a:xfrm>
            <a:off x="3160986" y="1680408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Notched Right Arrow 33">
            <a:extLst>
              <a:ext uri="{FF2B5EF4-FFF2-40B4-BE49-F238E27FC236}">
                <a16:creationId xmlns:a16="http://schemas.microsoft.com/office/drawing/2014/main" id="{2C53EB7A-FC57-5F40-8519-AC2D10471A92}"/>
              </a:ext>
            </a:extLst>
          </p:cNvPr>
          <p:cNvSpPr/>
          <p:nvPr/>
        </p:nvSpPr>
        <p:spPr>
          <a:xfrm>
            <a:off x="5578084" y="1680408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Notched Right Arrow 34">
            <a:extLst>
              <a:ext uri="{FF2B5EF4-FFF2-40B4-BE49-F238E27FC236}">
                <a16:creationId xmlns:a16="http://schemas.microsoft.com/office/drawing/2014/main" id="{4B809A24-11B8-7440-952B-4400B0E4A21D}"/>
              </a:ext>
            </a:extLst>
          </p:cNvPr>
          <p:cNvSpPr/>
          <p:nvPr/>
        </p:nvSpPr>
        <p:spPr>
          <a:xfrm rot="5400000">
            <a:off x="6815372" y="2660185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BECE83D-1B27-FD48-A21D-EE3FFBB8AE79}"/>
              </a:ext>
            </a:extLst>
          </p:cNvPr>
          <p:cNvSpPr txBox="1"/>
          <p:nvPr/>
        </p:nvSpPr>
        <p:spPr>
          <a:xfrm>
            <a:off x="1491628" y="1956305"/>
            <a:ext cx="1465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Start with Si wafer</a:t>
            </a:r>
          </a:p>
          <a:p>
            <a:pPr algn="ctr"/>
            <a:r>
              <a:rPr lang="en-US" sz="1200" dirty="0"/>
              <a:t>Standard RCA Clean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901026-A97F-5742-BF3D-102626FC6661}"/>
              </a:ext>
            </a:extLst>
          </p:cNvPr>
          <p:cNvSpPr txBox="1"/>
          <p:nvPr/>
        </p:nvSpPr>
        <p:spPr>
          <a:xfrm>
            <a:off x="4006042" y="1956305"/>
            <a:ext cx="1297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Deposit 30nm Pt,</a:t>
            </a:r>
          </a:p>
          <a:p>
            <a:pPr algn="ctr"/>
            <a:r>
              <a:rPr lang="en-US" sz="1200" dirty="0"/>
              <a:t>100nm SiO</a:t>
            </a:r>
            <a:r>
              <a:rPr lang="en-US" sz="1200" baseline="-25000" dirty="0"/>
              <a:t>2</a:t>
            </a:r>
            <a:r>
              <a:rPr lang="en-US" sz="1200" dirty="0"/>
              <a:t> (AJA)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522B4A2-D5EF-2745-A174-0859F5B0A83F}"/>
              </a:ext>
            </a:extLst>
          </p:cNvPr>
          <p:cNvSpPr/>
          <p:nvPr/>
        </p:nvSpPr>
        <p:spPr>
          <a:xfrm>
            <a:off x="6335947" y="1687129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A258428-197D-B24C-89B5-16A5399F04E0}"/>
              </a:ext>
            </a:extLst>
          </p:cNvPr>
          <p:cNvSpPr/>
          <p:nvPr/>
        </p:nvSpPr>
        <p:spPr>
          <a:xfrm>
            <a:off x="6335947" y="1423226"/>
            <a:ext cx="1542176" cy="2639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3B22089-73E1-5140-A50D-FE310F733A24}"/>
              </a:ext>
            </a:extLst>
          </p:cNvPr>
          <p:cNvSpPr/>
          <p:nvPr/>
        </p:nvSpPr>
        <p:spPr>
          <a:xfrm>
            <a:off x="6335947" y="940903"/>
            <a:ext cx="349058" cy="484064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74652C-ACC3-6041-BB2A-5A859FB12389}"/>
              </a:ext>
            </a:extLst>
          </p:cNvPr>
          <p:cNvSpPr txBox="1"/>
          <p:nvPr/>
        </p:nvSpPr>
        <p:spPr>
          <a:xfrm>
            <a:off x="6145076" y="1959910"/>
            <a:ext cx="1923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Pattern trenches (PT-Ox)</a:t>
            </a:r>
          </a:p>
          <a:p>
            <a:pPr algn="ctr"/>
            <a:r>
              <a:rPr lang="en-US" sz="1200" dirty="0"/>
              <a:t>Clean sidewalls of trenches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91A087B-7936-BC4E-9121-DCB7F33396C6}"/>
              </a:ext>
            </a:extLst>
          </p:cNvPr>
          <p:cNvSpPr/>
          <p:nvPr/>
        </p:nvSpPr>
        <p:spPr>
          <a:xfrm>
            <a:off x="7529065" y="929153"/>
            <a:ext cx="349058" cy="4940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77929D0-C49C-2A4F-A085-522FFD53ABE2}"/>
              </a:ext>
            </a:extLst>
          </p:cNvPr>
          <p:cNvSpPr/>
          <p:nvPr/>
        </p:nvSpPr>
        <p:spPr>
          <a:xfrm>
            <a:off x="6335947" y="4112813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F70897D-CF11-4B47-B638-1A1194FE58CC}"/>
              </a:ext>
            </a:extLst>
          </p:cNvPr>
          <p:cNvSpPr/>
          <p:nvPr/>
        </p:nvSpPr>
        <p:spPr>
          <a:xfrm>
            <a:off x="6335947" y="3848910"/>
            <a:ext cx="1542176" cy="2639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Pt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68CCC09-E76C-8B48-9DCF-873916EB5EA7}"/>
              </a:ext>
            </a:extLst>
          </p:cNvPr>
          <p:cNvSpPr/>
          <p:nvPr/>
        </p:nvSpPr>
        <p:spPr>
          <a:xfrm>
            <a:off x="6335947" y="3366587"/>
            <a:ext cx="349058" cy="484064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310CC46-960C-6D49-BD30-F2EC47E0D3A8}"/>
              </a:ext>
            </a:extLst>
          </p:cNvPr>
          <p:cNvSpPr/>
          <p:nvPr/>
        </p:nvSpPr>
        <p:spPr>
          <a:xfrm>
            <a:off x="7529065" y="3354837"/>
            <a:ext cx="349058" cy="4940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6468EC5-8ACB-F041-B16A-3B4089445A43}"/>
              </a:ext>
            </a:extLst>
          </p:cNvPr>
          <p:cNvGrpSpPr/>
          <p:nvPr/>
        </p:nvGrpSpPr>
        <p:grpSpPr>
          <a:xfrm>
            <a:off x="6335947" y="3274819"/>
            <a:ext cx="1542175" cy="574093"/>
            <a:chOff x="6335947" y="3444813"/>
            <a:chExt cx="1542175" cy="57409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6D257924-A432-5D41-84A5-245712552AB7}"/>
                </a:ext>
              </a:extLst>
            </p:cNvPr>
            <p:cNvGrpSpPr/>
            <p:nvPr/>
          </p:nvGrpSpPr>
          <p:grpSpPr>
            <a:xfrm>
              <a:off x="6335947" y="3444815"/>
              <a:ext cx="439952" cy="574091"/>
              <a:chOff x="6335947" y="3444815"/>
              <a:chExt cx="439952" cy="574091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DCF97162-B3D3-FA4E-B67E-7FF95E5787B8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A40E69E-A8E3-4344-9AF8-D22F3BD729F2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15C377D6-5D84-9C4F-800F-14306ED758C4}"/>
                </a:ext>
              </a:extLst>
            </p:cNvPr>
            <p:cNvGrpSpPr/>
            <p:nvPr/>
          </p:nvGrpSpPr>
          <p:grpSpPr>
            <a:xfrm flipH="1">
              <a:off x="7442199" y="3444813"/>
              <a:ext cx="435923" cy="574091"/>
              <a:chOff x="6335947" y="3444815"/>
              <a:chExt cx="439952" cy="574091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7A6655BE-36D0-8646-8AA2-BF50FE4FC4A0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2E16A8C2-5F5A-C44A-ACBE-46D946550976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5055339-5ED7-E741-A18C-7231545E5DFA}"/>
                </a:ext>
              </a:extLst>
            </p:cNvPr>
            <p:cNvSpPr/>
            <p:nvPr/>
          </p:nvSpPr>
          <p:spPr>
            <a:xfrm>
              <a:off x="6771872" y="3928009"/>
              <a:ext cx="670326" cy="9089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HfO</a:t>
              </a:r>
              <a:r>
                <a:rPr lang="en-US" sz="700" baseline="-25000" dirty="0"/>
                <a:t>2</a:t>
              </a:r>
              <a:r>
                <a:rPr lang="en-US" sz="700" dirty="0"/>
                <a:t> </a:t>
              </a: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B8DE57BF-BFE2-264B-940A-2AD32586CA6C}"/>
              </a:ext>
            </a:extLst>
          </p:cNvPr>
          <p:cNvSpPr txBox="1"/>
          <p:nvPr/>
        </p:nvSpPr>
        <p:spPr>
          <a:xfrm>
            <a:off x="6246863" y="4395785"/>
            <a:ext cx="17203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Deposit 10nm HfO</a:t>
            </a:r>
            <a:r>
              <a:rPr lang="en-US" sz="1200" baseline="-25000" dirty="0"/>
              <a:t>2</a:t>
            </a:r>
            <a:r>
              <a:rPr lang="en-US" sz="1200" dirty="0"/>
              <a:t> (Fiji)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A6A9271-59FD-4D42-92BF-029255B60475}"/>
              </a:ext>
            </a:extLst>
          </p:cNvPr>
          <p:cNvSpPr/>
          <p:nvPr/>
        </p:nvSpPr>
        <p:spPr>
          <a:xfrm>
            <a:off x="3883530" y="4112813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C85A03B-599D-824B-85FE-A39FD9102D75}"/>
              </a:ext>
            </a:extLst>
          </p:cNvPr>
          <p:cNvSpPr/>
          <p:nvPr/>
        </p:nvSpPr>
        <p:spPr>
          <a:xfrm>
            <a:off x="3883530" y="3848910"/>
            <a:ext cx="1542176" cy="2639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Pt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000555D-A1D9-9A4E-B545-610C99B0B0A9}"/>
              </a:ext>
            </a:extLst>
          </p:cNvPr>
          <p:cNvSpPr/>
          <p:nvPr/>
        </p:nvSpPr>
        <p:spPr>
          <a:xfrm>
            <a:off x="3883530" y="3366587"/>
            <a:ext cx="349058" cy="484064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CC6FCCF-6460-7D40-810E-49E1C32932E6}"/>
              </a:ext>
            </a:extLst>
          </p:cNvPr>
          <p:cNvSpPr/>
          <p:nvPr/>
        </p:nvSpPr>
        <p:spPr>
          <a:xfrm>
            <a:off x="5076648" y="3354837"/>
            <a:ext cx="349058" cy="4940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08BE673-EFAF-0940-A4C4-F8700879C566}"/>
              </a:ext>
            </a:extLst>
          </p:cNvPr>
          <p:cNvGrpSpPr/>
          <p:nvPr/>
        </p:nvGrpSpPr>
        <p:grpSpPr>
          <a:xfrm>
            <a:off x="3883530" y="3274819"/>
            <a:ext cx="1542175" cy="574093"/>
            <a:chOff x="6335947" y="3444813"/>
            <a:chExt cx="1542175" cy="574093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CFCABD74-E362-C24B-B651-282F7DC4D517}"/>
                </a:ext>
              </a:extLst>
            </p:cNvPr>
            <p:cNvGrpSpPr/>
            <p:nvPr/>
          </p:nvGrpSpPr>
          <p:grpSpPr>
            <a:xfrm>
              <a:off x="6335947" y="3444815"/>
              <a:ext cx="439952" cy="574091"/>
              <a:chOff x="6335947" y="3444815"/>
              <a:chExt cx="439952" cy="574091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45955C1D-C92A-EA4E-BF11-BB2B625C6069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D851B439-0F3F-E440-B83C-BEB1A6CDB5F2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C8AEB9F4-5E9F-6943-94B7-2251C8F49FE7}"/>
                </a:ext>
              </a:extLst>
            </p:cNvPr>
            <p:cNvGrpSpPr/>
            <p:nvPr/>
          </p:nvGrpSpPr>
          <p:grpSpPr>
            <a:xfrm flipH="1">
              <a:off x="7442199" y="3444813"/>
              <a:ext cx="435923" cy="574091"/>
              <a:chOff x="6335947" y="3444815"/>
              <a:chExt cx="439952" cy="574091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86D21F9C-510F-4847-A7AD-CB541443E9DA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40B8C03-2F00-8D4C-9A42-E0074DD10395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E4A3751B-93E9-144E-865C-C282D0571C03}"/>
                </a:ext>
              </a:extLst>
            </p:cNvPr>
            <p:cNvSpPr/>
            <p:nvPr/>
          </p:nvSpPr>
          <p:spPr>
            <a:xfrm>
              <a:off x="6771872" y="3928009"/>
              <a:ext cx="670326" cy="9089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HfO</a:t>
              </a:r>
              <a:r>
                <a:rPr lang="en-US" sz="700" baseline="-25000" dirty="0"/>
                <a:t>2</a:t>
              </a:r>
              <a:r>
                <a:rPr lang="en-US" sz="700" dirty="0"/>
                <a:t> 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339CDDB-2C3A-C841-A436-5FEEC38D0F77}"/>
              </a:ext>
            </a:extLst>
          </p:cNvPr>
          <p:cNvGrpSpPr/>
          <p:nvPr/>
        </p:nvGrpSpPr>
        <p:grpSpPr>
          <a:xfrm>
            <a:off x="3883528" y="3182187"/>
            <a:ext cx="1542184" cy="575390"/>
            <a:chOff x="6335946" y="3443514"/>
            <a:chExt cx="1542184" cy="575390"/>
          </a:xfrm>
          <a:solidFill>
            <a:srgbClr val="0070C0"/>
          </a:solidFill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25BE52B6-B862-D044-AC5B-A6F79274DE53}"/>
                </a:ext>
              </a:extLst>
            </p:cNvPr>
            <p:cNvGrpSpPr/>
            <p:nvPr/>
          </p:nvGrpSpPr>
          <p:grpSpPr>
            <a:xfrm>
              <a:off x="6335946" y="3443514"/>
              <a:ext cx="528835" cy="574090"/>
              <a:chOff x="6335946" y="3443514"/>
              <a:chExt cx="528835" cy="574090"/>
            </a:xfrm>
            <a:grpFill/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7E5942DA-63E5-6F47-B1D7-9F84DC48D298}"/>
                  </a:ext>
                </a:extLst>
              </p:cNvPr>
              <p:cNvSpPr/>
              <p:nvPr/>
            </p:nvSpPr>
            <p:spPr>
              <a:xfrm>
                <a:off x="6335946" y="3444815"/>
                <a:ext cx="435925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A891C5F2-8375-0144-8795-0C087E3DED43}"/>
                  </a:ext>
                </a:extLst>
              </p:cNvPr>
              <p:cNvSpPr/>
              <p:nvPr/>
            </p:nvSpPr>
            <p:spPr>
              <a:xfrm rot="5400000">
                <a:off x="6532289" y="3685111"/>
                <a:ext cx="574090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4866FB4F-ACCA-2648-AF48-A0FCD83BBDA8}"/>
                </a:ext>
              </a:extLst>
            </p:cNvPr>
            <p:cNvGrpSpPr/>
            <p:nvPr/>
          </p:nvGrpSpPr>
          <p:grpSpPr>
            <a:xfrm flipH="1">
              <a:off x="7361451" y="3443514"/>
              <a:ext cx="516679" cy="574092"/>
              <a:chOff x="6335947" y="3443516"/>
              <a:chExt cx="521455" cy="574092"/>
            </a:xfrm>
            <a:grpFill/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171ECF21-9225-9840-AD27-64F829D3590A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431752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E8F003-1DC7-3049-B788-A28F439265ED}"/>
                  </a:ext>
                </a:extLst>
              </p:cNvPr>
              <p:cNvSpPr/>
              <p:nvPr/>
            </p:nvSpPr>
            <p:spPr>
              <a:xfrm rot="5400000">
                <a:off x="6524909" y="3685114"/>
                <a:ext cx="574092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82C00FA-9F33-7646-96E4-779CF0AB4580}"/>
                </a:ext>
              </a:extLst>
            </p:cNvPr>
            <p:cNvSpPr/>
            <p:nvPr/>
          </p:nvSpPr>
          <p:spPr>
            <a:xfrm>
              <a:off x="6771872" y="3928009"/>
              <a:ext cx="670326" cy="90895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TiN 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D959BA94-61F5-E34A-BBA2-2AD5022520B8}"/>
              </a:ext>
            </a:extLst>
          </p:cNvPr>
          <p:cNvSpPr txBox="1"/>
          <p:nvPr/>
        </p:nvSpPr>
        <p:spPr>
          <a:xfrm>
            <a:off x="3997227" y="4395785"/>
            <a:ext cx="1314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Sputter 30nm TiN</a:t>
            </a:r>
          </a:p>
        </p:txBody>
      </p:sp>
      <p:sp>
        <p:nvSpPr>
          <p:cNvPr id="118" name="Notched Right Arrow 117">
            <a:extLst>
              <a:ext uri="{FF2B5EF4-FFF2-40B4-BE49-F238E27FC236}">
                <a16:creationId xmlns:a16="http://schemas.microsoft.com/office/drawing/2014/main" id="{A1831879-381C-E148-8C3C-C4003259CCF1}"/>
              </a:ext>
            </a:extLst>
          </p:cNvPr>
          <p:cNvSpPr/>
          <p:nvPr/>
        </p:nvSpPr>
        <p:spPr>
          <a:xfrm rot="10800000">
            <a:off x="5591738" y="3848910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A8D106B-6A71-F549-9AF7-1F289AAADB30}"/>
              </a:ext>
            </a:extLst>
          </p:cNvPr>
          <p:cNvSpPr/>
          <p:nvPr/>
        </p:nvSpPr>
        <p:spPr>
          <a:xfrm>
            <a:off x="1453273" y="4112812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C11BA95-77E2-F741-9612-B12D3394569B}"/>
              </a:ext>
            </a:extLst>
          </p:cNvPr>
          <p:cNvSpPr/>
          <p:nvPr/>
        </p:nvSpPr>
        <p:spPr>
          <a:xfrm>
            <a:off x="1453273" y="3848909"/>
            <a:ext cx="1542176" cy="2639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Pt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203CDD4C-837B-1548-9E87-BFD2BD4D5BE2}"/>
              </a:ext>
            </a:extLst>
          </p:cNvPr>
          <p:cNvSpPr/>
          <p:nvPr/>
        </p:nvSpPr>
        <p:spPr>
          <a:xfrm>
            <a:off x="1453273" y="3366586"/>
            <a:ext cx="349058" cy="484064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8C1C9278-A1D0-A144-B4F5-DC427BFF89CB}"/>
              </a:ext>
            </a:extLst>
          </p:cNvPr>
          <p:cNvSpPr/>
          <p:nvPr/>
        </p:nvSpPr>
        <p:spPr>
          <a:xfrm>
            <a:off x="2646391" y="3354836"/>
            <a:ext cx="349058" cy="4940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3AE50E1F-36D0-D544-B105-B6D012A7D9A9}"/>
              </a:ext>
            </a:extLst>
          </p:cNvPr>
          <p:cNvGrpSpPr/>
          <p:nvPr/>
        </p:nvGrpSpPr>
        <p:grpSpPr>
          <a:xfrm>
            <a:off x="1453273" y="3274818"/>
            <a:ext cx="1542175" cy="574093"/>
            <a:chOff x="6335947" y="3444813"/>
            <a:chExt cx="1542175" cy="574093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25580435-F073-4C4F-AC36-F604934BFDCB}"/>
                </a:ext>
              </a:extLst>
            </p:cNvPr>
            <p:cNvGrpSpPr/>
            <p:nvPr/>
          </p:nvGrpSpPr>
          <p:grpSpPr>
            <a:xfrm>
              <a:off x="6335947" y="3444815"/>
              <a:ext cx="439952" cy="574091"/>
              <a:chOff x="6335947" y="3444815"/>
              <a:chExt cx="439952" cy="574091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95A66F8F-8C4F-CD4E-95F1-3729B8A1AD51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2EA34FB6-010B-9A41-ACDD-DEB87803370D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A7DDEBCE-11B1-B546-BB37-441A2062D4FC}"/>
                </a:ext>
              </a:extLst>
            </p:cNvPr>
            <p:cNvGrpSpPr/>
            <p:nvPr/>
          </p:nvGrpSpPr>
          <p:grpSpPr>
            <a:xfrm flipH="1">
              <a:off x="7442199" y="3444813"/>
              <a:ext cx="435923" cy="574091"/>
              <a:chOff x="6335947" y="3444815"/>
              <a:chExt cx="439952" cy="574091"/>
            </a:xfrm>
          </p:grpSpPr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B944D7F4-F4C9-DB4E-9E4A-F0AC829243E7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32380ACD-92BE-FF4B-8855-DAB558D58BE3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52C19CDF-BEBC-CE49-92E3-697A2B425FE8}"/>
                </a:ext>
              </a:extLst>
            </p:cNvPr>
            <p:cNvSpPr/>
            <p:nvPr/>
          </p:nvSpPr>
          <p:spPr>
            <a:xfrm>
              <a:off x="6771872" y="3928009"/>
              <a:ext cx="670326" cy="9089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HfO</a:t>
              </a:r>
              <a:r>
                <a:rPr lang="en-US" sz="700" baseline="-25000" dirty="0"/>
                <a:t>2</a:t>
              </a:r>
              <a:r>
                <a:rPr lang="en-US" sz="700" dirty="0"/>
                <a:t> 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4634E13-5453-AD4E-821C-5EEEEEDF3C69}"/>
              </a:ext>
            </a:extLst>
          </p:cNvPr>
          <p:cNvGrpSpPr/>
          <p:nvPr/>
        </p:nvGrpSpPr>
        <p:grpSpPr>
          <a:xfrm>
            <a:off x="1633080" y="3182186"/>
            <a:ext cx="1180550" cy="575390"/>
            <a:chOff x="6515755" y="3443514"/>
            <a:chExt cx="1180550" cy="575390"/>
          </a:xfrm>
          <a:solidFill>
            <a:srgbClr val="0070C0"/>
          </a:solidFill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9F3194A8-E2A9-F045-8353-4D0B2CFB1687}"/>
                </a:ext>
              </a:extLst>
            </p:cNvPr>
            <p:cNvGrpSpPr/>
            <p:nvPr/>
          </p:nvGrpSpPr>
          <p:grpSpPr>
            <a:xfrm>
              <a:off x="6515755" y="3443514"/>
              <a:ext cx="349026" cy="574090"/>
              <a:chOff x="6515755" y="3443514"/>
              <a:chExt cx="349026" cy="574090"/>
            </a:xfrm>
            <a:grpFill/>
          </p:grpSpPr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2DCF9E17-B967-E94A-900B-68A77523589E}"/>
                  </a:ext>
                </a:extLst>
              </p:cNvPr>
              <p:cNvSpPr/>
              <p:nvPr/>
            </p:nvSpPr>
            <p:spPr>
              <a:xfrm>
                <a:off x="6515755" y="3444815"/>
                <a:ext cx="263342" cy="9089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56D776F7-6EC0-C74A-9AC1-BDEA53D6014C}"/>
                  </a:ext>
                </a:extLst>
              </p:cNvPr>
              <p:cNvSpPr/>
              <p:nvPr/>
            </p:nvSpPr>
            <p:spPr>
              <a:xfrm rot="5400000">
                <a:off x="6532289" y="3685111"/>
                <a:ext cx="574090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55F7595D-0730-C84E-85A6-46E38C5250B8}"/>
                </a:ext>
              </a:extLst>
            </p:cNvPr>
            <p:cNvGrpSpPr/>
            <p:nvPr/>
          </p:nvGrpSpPr>
          <p:grpSpPr>
            <a:xfrm flipH="1">
              <a:off x="7361444" y="3443514"/>
              <a:ext cx="334861" cy="574092"/>
              <a:chOff x="6519446" y="3443516"/>
              <a:chExt cx="337956" cy="574092"/>
            </a:xfrm>
            <a:grpFill/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3B2029F5-CEBF-F344-A771-8566A3C8245A}"/>
                  </a:ext>
                </a:extLst>
              </p:cNvPr>
              <p:cNvSpPr/>
              <p:nvPr/>
            </p:nvSpPr>
            <p:spPr>
              <a:xfrm>
                <a:off x="6519446" y="3444815"/>
                <a:ext cx="248253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5B535FF6-9813-3F43-BCF9-2F7558A9E1A7}"/>
                  </a:ext>
                </a:extLst>
              </p:cNvPr>
              <p:cNvSpPr/>
              <p:nvPr/>
            </p:nvSpPr>
            <p:spPr>
              <a:xfrm rot="5400000">
                <a:off x="6524909" y="3685114"/>
                <a:ext cx="574092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172C72AD-BFCC-7346-97F1-9950C8155930}"/>
                </a:ext>
              </a:extLst>
            </p:cNvPr>
            <p:cNvSpPr/>
            <p:nvPr/>
          </p:nvSpPr>
          <p:spPr>
            <a:xfrm>
              <a:off x="6771872" y="3928009"/>
              <a:ext cx="670326" cy="90895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TiN 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F69784F-0B7E-9845-92E0-CDF1990221C6}"/>
              </a:ext>
            </a:extLst>
          </p:cNvPr>
          <p:cNvSpPr txBox="1"/>
          <p:nvPr/>
        </p:nvSpPr>
        <p:spPr>
          <a:xfrm>
            <a:off x="1413083" y="4395784"/>
            <a:ext cx="1622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Pattern top electrodes</a:t>
            </a:r>
          </a:p>
          <a:p>
            <a:pPr algn="ctr"/>
            <a:r>
              <a:rPr lang="en-US" sz="1200" dirty="0"/>
              <a:t>(PT-MTL)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51C83A30-68D3-BC48-995E-0DE800CCEB39}"/>
              </a:ext>
            </a:extLst>
          </p:cNvPr>
          <p:cNvSpPr/>
          <p:nvPr/>
        </p:nvSpPr>
        <p:spPr>
          <a:xfrm>
            <a:off x="1738745" y="3543846"/>
            <a:ext cx="969819" cy="4433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A73D9097-2E5D-5747-9D21-89CD6C4183D1}"/>
              </a:ext>
            </a:extLst>
          </p:cNvPr>
          <p:cNvSpPr txBox="1"/>
          <p:nvPr/>
        </p:nvSpPr>
        <p:spPr>
          <a:xfrm>
            <a:off x="332510" y="3089796"/>
            <a:ext cx="1061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Active device area</a:t>
            </a: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7FA22D4A-CA53-D545-8D57-A319F4A17B31}"/>
              </a:ext>
            </a:extLst>
          </p:cNvPr>
          <p:cNvCxnSpPr>
            <a:cxnSpLocks/>
            <a:endCxn id="163" idx="1"/>
          </p:cNvCxnSpPr>
          <p:nvPr/>
        </p:nvCxnSpPr>
        <p:spPr>
          <a:xfrm>
            <a:off x="980969" y="3365713"/>
            <a:ext cx="899803" cy="2430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9" name="Notched Right Arrow 168">
            <a:extLst>
              <a:ext uri="{FF2B5EF4-FFF2-40B4-BE49-F238E27FC236}">
                <a16:creationId xmlns:a16="http://schemas.microsoft.com/office/drawing/2014/main" id="{D7BBD13E-8BE2-0241-9780-5DB66471CC3C}"/>
              </a:ext>
            </a:extLst>
          </p:cNvPr>
          <p:cNvSpPr/>
          <p:nvPr/>
        </p:nvSpPr>
        <p:spPr>
          <a:xfrm rot="10800000">
            <a:off x="3156334" y="3836915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7B931A00-90AC-7247-965F-6C1DE3AF0883}"/>
              </a:ext>
            </a:extLst>
          </p:cNvPr>
          <p:cNvSpPr txBox="1"/>
          <p:nvPr/>
        </p:nvSpPr>
        <p:spPr>
          <a:xfrm>
            <a:off x="277091" y="1098519"/>
            <a:ext cx="12602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(Not drawn to scale)</a:t>
            </a:r>
          </a:p>
        </p:txBody>
      </p:sp>
    </p:spTree>
    <p:extLst>
      <p:ext uri="{BB962C8B-B14F-4D97-AF65-F5344CB8AC3E}">
        <p14:creationId xmlns:p14="http://schemas.microsoft.com/office/powerpoint/2010/main" val="1805180399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D4C1-6252-A14B-B87E-3D19CB61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Flow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9D234-25C1-D849-BAB7-0D42D428BA7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pPr lvl="1">
              <a:buClr>
                <a:srgbClr val="8C1515"/>
              </a:buClr>
            </a:pPr>
            <a:r>
              <a:rPr lang="en-US" b="1" dirty="0"/>
              <a:t>Resistive switching material (metal oxide): hafnia</a:t>
            </a:r>
            <a:r>
              <a:rPr lang="en-US" dirty="0"/>
              <a:t>,</a:t>
            </a:r>
            <a:r>
              <a:rPr lang="en-US" i="1" dirty="0"/>
              <a:t> </a:t>
            </a:r>
            <a:r>
              <a:rPr lang="en-US" dirty="0"/>
              <a:t>alumina, zirconia, tantala, titania</a:t>
            </a:r>
          </a:p>
          <a:p>
            <a:pPr lvl="1">
              <a:buClr>
                <a:srgbClr val="8C1515"/>
              </a:buClr>
            </a:pPr>
            <a:r>
              <a:rPr lang="en-US" b="1" dirty="0"/>
              <a:t>Seed layer:</a:t>
            </a:r>
            <a:r>
              <a:rPr lang="en-US" dirty="0"/>
              <a:t> </a:t>
            </a:r>
            <a:r>
              <a:rPr lang="en-US" b="1" dirty="0"/>
              <a:t>none</a:t>
            </a:r>
            <a:r>
              <a:rPr lang="en-US" dirty="0"/>
              <a:t>, 1nm, 2nm</a:t>
            </a:r>
          </a:p>
          <a:p>
            <a:pPr lvl="1">
              <a:buClr>
                <a:srgbClr val="8C1515"/>
              </a:buClr>
            </a:pPr>
            <a:r>
              <a:rPr lang="en-US" b="1" dirty="0"/>
              <a:t>Dimensions:</a:t>
            </a:r>
          </a:p>
          <a:p>
            <a:pPr lvl="2">
              <a:buClr>
                <a:srgbClr val="8C1515"/>
              </a:buClr>
            </a:pPr>
            <a:r>
              <a:rPr lang="en-US" u="sng" dirty="0"/>
              <a:t>TiN electrode thickness:</a:t>
            </a:r>
            <a:r>
              <a:rPr lang="en-US" dirty="0"/>
              <a:t> 5nm, 10nm, 20nm, </a:t>
            </a:r>
            <a:r>
              <a:rPr lang="en-US" b="1" dirty="0"/>
              <a:t>30nm</a:t>
            </a:r>
            <a:r>
              <a:rPr lang="en-US" dirty="0"/>
              <a:t>, 50nm</a:t>
            </a:r>
            <a:endParaRPr lang="en-US" i="1" dirty="0"/>
          </a:p>
          <a:p>
            <a:pPr lvl="2">
              <a:buClr>
                <a:srgbClr val="8C1515"/>
              </a:buClr>
            </a:pPr>
            <a:r>
              <a:rPr lang="en-US" u="sng" dirty="0"/>
              <a:t>Resistive switching layer thickness:</a:t>
            </a:r>
            <a:r>
              <a:rPr lang="en-US" dirty="0"/>
              <a:t> 2nm, 5nm, 8nm, </a:t>
            </a:r>
            <a:r>
              <a:rPr lang="en-US" b="1" dirty="0"/>
              <a:t>10nm</a:t>
            </a:r>
            <a:r>
              <a:rPr lang="en-US" dirty="0"/>
              <a:t>, 15nm</a:t>
            </a:r>
            <a:endParaRPr lang="en-US" b="1" dirty="0"/>
          </a:p>
          <a:p>
            <a:pPr lvl="2">
              <a:buClr>
                <a:srgbClr val="8C1515"/>
              </a:buClr>
            </a:pPr>
            <a:r>
              <a:rPr lang="en-US" u="sng" dirty="0"/>
              <a:t>Device size:</a:t>
            </a:r>
            <a:r>
              <a:rPr lang="en-US" dirty="0"/>
              <a:t> </a:t>
            </a:r>
            <a:r>
              <a:rPr lang="en-US" b="1" i="1" dirty="0"/>
              <a:t>﻿</a:t>
            </a:r>
            <a:r>
              <a:rPr lang="en-US" b="1" dirty="0"/>
              <a:t>{1, 2, 3, 4, 5, 8, 10, 20, 40, 50} um</a:t>
            </a:r>
          </a:p>
          <a:p>
            <a:pPr lvl="1">
              <a:buClr>
                <a:srgbClr val="8C1515"/>
              </a:buClr>
            </a:pPr>
            <a:r>
              <a:rPr lang="en-US" b="1" dirty="0"/>
              <a:t>RS oxide growth temperature:</a:t>
            </a:r>
            <a:r>
              <a:rPr lang="en-US" dirty="0"/>
              <a:t> 200C, </a:t>
            </a:r>
            <a:r>
              <a:rPr lang="en-US" b="1" dirty="0"/>
              <a:t>250C</a:t>
            </a:r>
            <a:r>
              <a:rPr lang="en-US" dirty="0"/>
              <a:t>, 300C</a:t>
            </a:r>
          </a:p>
          <a:p>
            <a:pPr lvl="1">
              <a:buClr>
                <a:srgbClr val="8C1515"/>
              </a:buClr>
            </a:pPr>
            <a:r>
              <a:rPr lang="en-US" b="1" dirty="0"/>
              <a:t>Anneal temperature:</a:t>
            </a:r>
            <a:r>
              <a:rPr lang="en-US" dirty="0"/>
              <a:t> </a:t>
            </a:r>
            <a:r>
              <a:rPr lang="en-US" b="1" dirty="0"/>
              <a:t>none</a:t>
            </a:r>
            <a:r>
              <a:rPr lang="en-US" dirty="0"/>
              <a:t>, 300C, 400C</a:t>
            </a:r>
            <a:endParaRPr lang="en-US" b="1" dirty="0"/>
          </a:p>
          <a:p>
            <a:pPr lvl="1">
              <a:buClr>
                <a:srgbClr val="8C1515"/>
              </a:buClr>
            </a:pPr>
            <a:r>
              <a:rPr lang="en-US" b="1" dirty="0"/>
              <a:t>Metal oxide ALD method: </a:t>
            </a:r>
            <a:r>
              <a:rPr lang="en-US" dirty="0"/>
              <a:t>plasma, </a:t>
            </a:r>
            <a:r>
              <a:rPr lang="en-US" b="1" dirty="0"/>
              <a:t>thermal</a:t>
            </a:r>
          </a:p>
          <a:p>
            <a:pPr lvl="2">
              <a:buClr>
                <a:srgbClr val="8C1515"/>
              </a:buClr>
            </a:pPr>
            <a:r>
              <a:rPr lang="en-US" dirty="0"/>
              <a:t>Theory: thermal ALD will work better since plasma is known to cause interface traps and can also potentially sputter BE metal</a:t>
            </a:r>
          </a:p>
          <a:p>
            <a:pPr lvl="1">
              <a:buClr>
                <a:srgbClr val="8C1515"/>
              </a:buClr>
            </a:pPr>
            <a:r>
              <a:rPr lang="en-US" b="1" dirty="0"/>
              <a:t>TiN deposition method: </a:t>
            </a:r>
            <a:r>
              <a:rPr lang="en-US" dirty="0"/>
              <a:t>ALD vs. </a:t>
            </a:r>
            <a:r>
              <a:rPr lang="en-US" b="1" dirty="0"/>
              <a:t>sputtered</a:t>
            </a:r>
          </a:p>
          <a:p>
            <a:pPr lvl="2">
              <a:buClr>
                <a:srgbClr val="8C1515"/>
              </a:buClr>
            </a:pPr>
            <a:r>
              <a:rPr lang="en-US" dirty="0"/>
              <a:t>Theory: ALD TiN will not work because of oxygen contamination</a:t>
            </a:r>
          </a:p>
          <a:p>
            <a:pPr lvl="2">
              <a:buClr>
                <a:srgbClr val="8C1515"/>
              </a:buClr>
            </a:pPr>
            <a:r>
              <a:rPr lang="en-US" dirty="0"/>
              <a:t>Optimize (sputter): substrate bias, temperature, sputtering gases, etc.</a:t>
            </a:r>
          </a:p>
          <a:p>
            <a:pPr lvl="1">
              <a:buClr>
                <a:srgbClr val="8C1515"/>
              </a:buClr>
            </a:pPr>
            <a:r>
              <a:rPr lang="en-US" b="1" dirty="0"/>
              <a:t>Top contact: </a:t>
            </a:r>
            <a:r>
              <a:rPr lang="en-US" dirty="0"/>
              <a:t>Au, Ag, </a:t>
            </a:r>
            <a:r>
              <a:rPr lang="en-US" b="1" dirty="0"/>
              <a:t>TiN only</a:t>
            </a:r>
          </a:p>
        </p:txBody>
      </p:sp>
    </p:spTree>
    <p:extLst>
      <p:ext uri="{BB962C8B-B14F-4D97-AF65-F5344CB8AC3E}">
        <p14:creationId xmlns:p14="http://schemas.microsoft.com/office/powerpoint/2010/main" val="3224159835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75255-D1A8-0643-A5AD-64B4BE0B5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5E0AD-22DE-394A-8E61-20923BB1DE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62500" lnSpcReduction="20000"/>
          </a:bodyPr>
          <a:lstStyle/>
          <a:p>
            <a:pPr marL="0" lvl="1" indent="0">
              <a:buNone/>
            </a:pPr>
            <a:r>
              <a:rPr lang="en-US" sz="2600" b="1" dirty="0"/>
              <a:t>Finalized most of the process flow details and single device array layouts!</a:t>
            </a:r>
          </a:p>
          <a:p>
            <a:pPr lvl="1">
              <a:buFont typeface="Wingdings" pitchFamily="2" charset="2"/>
              <a:buChar char="ü"/>
            </a:pPr>
            <a:endParaRPr lang="en-US" dirty="0"/>
          </a:p>
          <a:p>
            <a:pPr lvl="1">
              <a:buFont typeface="Wingdings" pitchFamily="2" charset="2"/>
              <a:buChar char="ü"/>
            </a:pPr>
            <a:r>
              <a:rPr lang="en-US" dirty="0"/>
              <a:t>RCA clean wafer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Deposit 10nm Ti with AJA (skipped)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Deposit 30nm Pt with AJA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Deposit 100nm SiO2 with AJA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Woollam to check oxide thickness (834Å, </a:t>
            </a:r>
            <a:r>
              <a:rPr lang="en-US" i="1" dirty="0"/>
              <a:t>21.33 MSE</a:t>
            </a:r>
            <a:r>
              <a:rPr lang="en-US" dirty="0"/>
              <a:t>)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Photolithography</a:t>
            </a:r>
          </a:p>
          <a:p>
            <a:pPr lvl="2">
              <a:buFont typeface="Wingdings" pitchFamily="2" charset="2"/>
              <a:buChar char="q"/>
            </a:pPr>
            <a:r>
              <a:rPr lang="en-US" dirty="0"/>
              <a:t>YES Oven for 30 mins </a:t>
            </a:r>
          </a:p>
          <a:p>
            <a:pPr lvl="2">
              <a:buFont typeface="Wingdings" pitchFamily="2" charset="2"/>
              <a:buChar char="q"/>
            </a:pPr>
            <a:r>
              <a:rPr lang="en-US" dirty="0"/>
              <a:t>SVG Coat 2 with 1µm Shipley 3612 resist, 2mm EBR, skip prime step</a:t>
            </a:r>
          </a:p>
          <a:p>
            <a:pPr lvl="2">
              <a:buFont typeface="Wingdings" pitchFamily="2" charset="2"/>
              <a:buChar char="q"/>
            </a:pPr>
            <a:r>
              <a:rPr lang="en-US" dirty="0"/>
              <a:t>Expose with Heidelberg: look at previous runs, logbook, exposure charts next to tool (dose: 80, defocus: ±2?)</a:t>
            </a:r>
          </a:p>
          <a:p>
            <a:pPr lvl="2">
              <a:buFont typeface="Wingdings" pitchFamily="2" charset="2"/>
              <a:buChar char="q"/>
            </a:pPr>
            <a:r>
              <a:rPr lang="en-US" dirty="0"/>
              <a:t>SVG Develop (1µm 3612 dev) w/post-exposure bake and inspect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PT-Ox: 1700 Å/min (look at monitor log), so etch for ~45 seconds: jkPRmask OxSTD, seO2Clean-1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Matrix for resist ashing: use defaults (Strip.rcp 120s) and inspect to see if resist is removed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Fiji1 thermal HfO</a:t>
            </a:r>
            <a:r>
              <a:rPr lang="en-US" baseline="-25000" dirty="0"/>
              <a:t>2</a:t>
            </a:r>
            <a:r>
              <a:rPr lang="en-US" dirty="0"/>
              <a:t>: 100 cycles standard recipe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Woollam to check oxide thickness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TiN deposition 30nm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Photolithography (see previous steps)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PT-MTL: still need details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Matrix for resist ashing: use default recipe (Strip.rcp 120s) and inspect to see if resist is removed</a:t>
            </a:r>
          </a:p>
          <a:p>
            <a:pPr lvl="2"/>
            <a:r>
              <a:rPr lang="en-US" dirty="0"/>
              <a:t>(Should we worry about TiN oxidation from oxygen plasma?)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CA466F-51B9-A145-9571-7196AEE314A0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374232" y="2186891"/>
            <a:ext cx="3293491" cy="750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8D6553A-C50D-1241-B704-4F5F7F331244}"/>
              </a:ext>
            </a:extLst>
          </p:cNvPr>
          <p:cNvSpPr txBox="1"/>
          <p:nvPr/>
        </p:nvSpPr>
        <p:spPr>
          <a:xfrm>
            <a:off x="5667723" y="2002225"/>
            <a:ext cx="2773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Just finished litho training!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2EFAB77-1D90-C149-BD40-CE1BD9ACB143}"/>
              </a:ext>
            </a:extLst>
          </p:cNvPr>
          <p:cNvCxnSpPr>
            <a:cxnSpLocks/>
          </p:cNvCxnSpPr>
          <p:nvPr/>
        </p:nvCxnSpPr>
        <p:spPr>
          <a:xfrm flipH="1" flipV="1">
            <a:off x="3416968" y="3593432"/>
            <a:ext cx="1798064" cy="857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B261D1C-63E1-3448-89DD-85E55B70BA58}"/>
              </a:ext>
            </a:extLst>
          </p:cNvPr>
          <p:cNvSpPr txBox="1"/>
          <p:nvPr/>
        </p:nvSpPr>
        <p:spPr>
          <a:xfrm>
            <a:off x="5215031" y="3529264"/>
            <a:ext cx="3581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Hoping to get here by next Tuesday</a:t>
            </a:r>
          </a:p>
        </p:txBody>
      </p:sp>
    </p:spTree>
    <p:extLst>
      <p:ext uri="{BB962C8B-B14F-4D97-AF65-F5344CB8AC3E}">
        <p14:creationId xmlns:p14="http://schemas.microsoft.com/office/powerpoint/2010/main" val="1143836067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E14A0-7F8B-1E44-B9A6-010633CEB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Generator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E96304C-892D-814A-B589-A8219B0E1EF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55675" y="1182834"/>
            <a:ext cx="7700963" cy="3209632"/>
          </a:xfrm>
        </p:spPr>
      </p:pic>
    </p:spTree>
    <p:extLst>
      <p:ext uri="{BB962C8B-B14F-4D97-AF65-F5344CB8AC3E}">
        <p14:creationId xmlns:p14="http://schemas.microsoft.com/office/powerpoint/2010/main" val="3715855172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SU_Template_TopBar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4B866C5D-7F3A-E74D-B87C-E54DAD76099A}" vid="{73A3FCF3-AD67-A241-94C2-AC7B248971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SU_Preso_16x9_v6</Template>
  <TotalTime>9354</TotalTime>
  <Words>907</Words>
  <Application>Microsoft Macintosh PowerPoint</Application>
  <PresentationFormat>On-screen Show (16:9)</PresentationFormat>
  <Paragraphs>182</Paragraphs>
  <Slides>12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Source Sans Pro</vt:lpstr>
      <vt:lpstr>Source Sans Pro Semibold</vt:lpstr>
      <vt:lpstr>Wingdings</vt:lpstr>
      <vt:lpstr>SU_Template_TopBar</vt:lpstr>
      <vt:lpstr>SNF RRAM Standard Process Flow and Characterization of Lesker-2 TiN</vt:lpstr>
      <vt:lpstr>Aim &amp; Goals</vt:lpstr>
      <vt:lpstr>Tool Training Update</vt:lpstr>
      <vt:lpstr>TiN Sample Preparation &amp; Characterization</vt:lpstr>
      <vt:lpstr>Progress Updates: Fabrication</vt:lpstr>
      <vt:lpstr>RRAM Process Flow Outline</vt:lpstr>
      <vt:lpstr>Process Flow Parameters</vt:lpstr>
      <vt:lpstr>Progress Updates</vt:lpstr>
      <vt:lpstr>Layout Generator</vt:lpstr>
      <vt:lpstr>Layout Generator</vt:lpstr>
      <vt:lpstr>Characterization for this week</vt:lpstr>
      <vt:lpstr>Thank you!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ALD Process Flow for Top-Gating 2D Materials</dc:title>
  <dc:creator>Akash Levy</dc:creator>
  <dc:description>2012 PowerPoint template redesign</dc:description>
  <cp:lastModifiedBy>Akash Levy</cp:lastModifiedBy>
  <cp:revision>19</cp:revision>
  <dcterms:created xsi:type="dcterms:W3CDTF">2019-09-24T01:20:23Z</dcterms:created>
  <dcterms:modified xsi:type="dcterms:W3CDTF">2020-01-22T00:09:11Z</dcterms:modified>
</cp:coreProperties>
</file>